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7C"/>
    <a:srgbClr val="FCA883"/>
    <a:srgbClr val="FCF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33B48-4E32-9422-0335-A75906E6C27B}" v="1470" dt="2026-04-22T07:26:31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s://trinigcastro.blogspot.com/p/semana-del-18-al-22-de-mayo-de-2020_22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5C6B9C-0C79-4FA2-A3A5-5507C236CF04}"/>
              </a:ext>
            </a:extLst>
          </p:cNvPr>
          <p:cNvSpPr/>
          <p:nvPr/>
        </p:nvSpPr>
        <p:spPr>
          <a:xfrm>
            <a:off x="154080" y="444429"/>
            <a:ext cx="4774463" cy="18145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66B7FC-7C77-0F81-3572-12C97025BBF3}"/>
              </a:ext>
            </a:extLst>
          </p:cNvPr>
          <p:cNvSpPr/>
          <p:nvPr/>
        </p:nvSpPr>
        <p:spPr>
          <a:xfrm>
            <a:off x="5089461" y="357436"/>
            <a:ext cx="4587076" cy="1886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BE538E-335E-AF39-F70C-121745CE6674}"/>
              </a:ext>
            </a:extLst>
          </p:cNvPr>
          <p:cNvSpPr/>
          <p:nvPr/>
        </p:nvSpPr>
        <p:spPr>
          <a:xfrm>
            <a:off x="9862097" y="364595"/>
            <a:ext cx="2204605" cy="188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C1DB85-818A-343E-1DFB-8ED449955C7E}"/>
              </a:ext>
            </a:extLst>
          </p:cNvPr>
          <p:cNvSpPr/>
          <p:nvPr/>
        </p:nvSpPr>
        <p:spPr>
          <a:xfrm>
            <a:off x="9548947" y="2391092"/>
            <a:ext cx="2503785" cy="4387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A1FD98-27E1-1B1F-1987-A73CE9738D2D}"/>
              </a:ext>
            </a:extLst>
          </p:cNvPr>
          <p:cNvSpPr/>
          <p:nvPr/>
        </p:nvSpPr>
        <p:spPr>
          <a:xfrm>
            <a:off x="152971" y="2378660"/>
            <a:ext cx="3468116" cy="2907185"/>
          </a:xfrm>
          <a:prstGeom prst="roundRect">
            <a:avLst/>
          </a:prstGeom>
          <a:solidFill>
            <a:srgbClr val="FCFC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C1F879-FC0D-0B18-2E11-66AA27812783}"/>
              </a:ext>
            </a:extLst>
          </p:cNvPr>
          <p:cNvSpPr/>
          <p:nvPr/>
        </p:nvSpPr>
        <p:spPr>
          <a:xfrm>
            <a:off x="3748949" y="2379401"/>
            <a:ext cx="2540140" cy="2907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BA9F58-4E62-4D63-ADF7-2E9075CD1360}"/>
              </a:ext>
            </a:extLst>
          </p:cNvPr>
          <p:cNvSpPr/>
          <p:nvPr/>
        </p:nvSpPr>
        <p:spPr>
          <a:xfrm>
            <a:off x="6391060" y="2383894"/>
            <a:ext cx="2971090" cy="143985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2212B9-1DF7-3A3C-65EF-999D1C5AC43D}"/>
              </a:ext>
            </a:extLst>
          </p:cNvPr>
          <p:cNvSpPr/>
          <p:nvPr/>
        </p:nvSpPr>
        <p:spPr>
          <a:xfrm>
            <a:off x="6389580" y="3946144"/>
            <a:ext cx="2974674" cy="1251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CEBDB8-58AF-AEA4-BA7C-2CAAD0B68E5A}"/>
              </a:ext>
            </a:extLst>
          </p:cNvPr>
          <p:cNvSpPr/>
          <p:nvPr/>
        </p:nvSpPr>
        <p:spPr>
          <a:xfrm>
            <a:off x="151861" y="5402926"/>
            <a:ext cx="3288820" cy="13690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90F055-295E-0338-61A3-DF4827E54461}"/>
              </a:ext>
            </a:extLst>
          </p:cNvPr>
          <p:cNvSpPr/>
          <p:nvPr/>
        </p:nvSpPr>
        <p:spPr>
          <a:xfrm>
            <a:off x="3625314" y="5406468"/>
            <a:ext cx="3278037" cy="1365848"/>
          </a:xfrm>
          <a:prstGeom prst="roundRect">
            <a:avLst/>
          </a:prstGeom>
          <a:solidFill>
            <a:srgbClr val="F5F77C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1BCF0E-6336-3164-4AD8-F480F8F09A9A}"/>
              </a:ext>
            </a:extLst>
          </p:cNvPr>
          <p:cNvSpPr/>
          <p:nvPr/>
        </p:nvSpPr>
        <p:spPr>
          <a:xfrm>
            <a:off x="7028890" y="5403482"/>
            <a:ext cx="2336445" cy="137423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marL="285750" indent="-285750" algn="ctr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</a:rPr>
              <a:t>Athletics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95531-B976-C4B9-A983-A72A8ED90CB2}"/>
              </a:ext>
            </a:extLst>
          </p:cNvPr>
          <p:cNvSpPr txBox="1"/>
          <p:nvPr/>
        </p:nvSpPr>
        <p:spPr>
          <a:xfrm>
            <a:off x="6891906" y="360499"/>
            <a:ext cx="949698" cy="376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English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9B3AB-120E-DB92-7F74-56C1D2D66204}"/>
              </a:ext>
            </a:extLst>
          </p:cNvPr>
          <p:cNvSpPr txBox="1"/>
          <p:nvPr/>
        </p:nvSpPr>
        <p:spPr>
          <a:xfrm>
            <a:off x="9639302" y="2369065"/>
            <a:ext cx="2287008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         Science</a:t>
            </a:r>
            <a:endParaRPr lang="en-US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/>
              <a:t>Plants </a:t>
            </a:r>
            <a:endParaRPr lang="en-US" sz="1400" b="1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Identify different plants 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Identify the different parts of a plant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200"/>
              <a:t>Understand simple differences between plants 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/>
              <a:t>Understand what plants need to grow strong and healthy 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/>
              <a:t>Understand how seeds and bulbs grow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err="1"/>
              <a:t>Idenitfy</a:t>
            </a:r>
            <a:r>
              <a:rPr lang="en-US" sz="1200" dirty="0"/>
              <a:t> the </a:t>
            </a:r>
            <a:r>
              <a:rPr lang="en-US" sz="1200" err="1"/>
              <a:t>siimple</a:t>
            </a:r>
            <a:r>
              <a:rPr lang="en-US" sz="1200"/>
              <a:t> life cycle of  a plant- from seed to flower. 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/>
              <a:t>Ask questions and to make observations overtime 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298824-4BC8-203C-CDF1-E1D320D41AEA}"/>
              </a:ext>
            </a:extLst>
          </p:cNvPr>
          <p:cNvSpPr txBox="1"/>
          <p:nvPr/>
        </p:nvSpPr>
        <p:spPr>
          <a:xfrm>
            <a:off x="245412" y="2320832"/>
            <a:ext cx="3484290" cy="2846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err="1"/>
              <a:t>Maths</a:t>
            </a:r>
            <a:endParaRPr lang="en-US" sz="1600" b="1"/>
          </a:p>
          <a:p>
            <a:r>
              <a:rPr lang="en-US" sz="1000" dirty="0">
                <a:latin typeface="Calibri"/>
                <a:ea typeface="Calibri"/>
                <a:cs typeface="Calibri"/>
              </a:rPr>
              <a:t>Reception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Develop understanding of numbers to 10 –count confidently. Recognise numbers.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Shape – </a:t>
            </a:r>
            <a:r>
              <a:rPr lang="en-US" sz="1000" dirty="0" err="1">
                <a:latin typeface="Calibri"/>
                <a:ea typeface="Calibri"/>
                <a:cs typeface="Calibri"/>
              </a:rPr>
              <a:t>recognise</a:t>
            </a:r>
            <a:r>
              <a:rPr lang="en-US" sz="1000" dirty="0">
                <a:latin typeface="Calibri"/>
                <a:ea typeface="Calibri"/>
                <a:cs typeface="Calibri"/>
              </a:rPr>
              <a:t> and name common 2d shapes.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Capacity – </a:t>
            </a:r>
            <a:r>
              <a:rPr lang="en-US" sz="1000" dirty="0" err="1">
                <a:latin typeface="Calibri"/>
                <a:ea typeface="Calibri"/>
                <a:cs typeface="Calibri"/>
              </a:rPr>
              <a:t>recognise</a:t>
            </a:r>
            <a:r>
              <a:rPr lang="en-US" sz="1000" dirty="0">
                <a:latin typeface="Calibri"/>
                <a:ea typeface="Calibri"/>
                <a:cs typeface="Calibri"/>
              </a:rPr>
              <a:t> different amounts.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alibri"/>
                <a:ea typeface="Calibri"/>
                <a:cs typeface="Calibri"/>
              </a:rPr>
              <a:t>Using and tens frames to organize counting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Begin to identify bonds to 10.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Calibri"/>
                <a:ea typeface="Calibri"/>
                <a:cs typeface="Calibri"/>
              </a:rPr>
              <a:t>Idenitfy</a:t>
            </a:r>
            <a:r>
              <a:rPr lang="en-US" sz="1000" dirty="0">
                <a:latin typeface="Calibri"/>
                <a:ea typeface="Calibri"/>
                <a:cs typeface="Calibri"/>
              </a:rPr>
              <a:t> Odd and Even numbers </a:t>
            </a:r>
          </a:p>
          <a:p>
            <a:r>
              <a:rPr lang="en-US" sz="1000" dirty="0">
                <a:latin typeface="Calibri"/>
                <a:ea typeface="Calibri"/>
                <a:cs typeface="Calibri"/>
              </a:rPr>
              <a:t>Y1 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Place value for numbers to 20</a:t>
            </a:r>
          </a:p>
          <a:p>
            <a:r>
              <a:rPr lang="en-US" sz="1000">
                <a:latin typeface="Calibri"/>
                <a:ea typeface="Calibri"/>
                <a:cs typeface="Calibri"/>
              </a:rPr>
              <a:t>,Representing</a:t>
            </a:r>
            <a:r>
              <a:rPr lang="en-US" sz="1000" dirty="0">
                <a:latin typeface="Calibri"/>
                <a:ea typeface="Calibri"/>
                <a:cs typeface="Calibri"/>
              </a:rPr>
              <a:t> 2 - digit numbers using manipulatives and visuals. 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Finding 1 more and 1 less.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Add and subtract number to 20.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latin typeface="Calibri"/>
                <a:ea typeface="Calibri"/>
                <a:cs typeface="Calibri"/>
              </a:rPr>
              <a:t>Solving problems using money, </a:t>
            </a:r>
          </a:p>
          <a:p>
            <a:r>
              <a:rPr lang="en-US" sz="1000" dirty="0">
                <a:latin typeface="Calibri"/>
                <a:ea typeface="Calibri"/>
                <a:cs typeface="Calibri"/>
              </a:rPr>
              <a:t>measure, addition and subtraction.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sz="9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7598E1-D436-AC3C-D76C-EE4F00173E9C}"/>
              </a:ext>
            </a:extLst>
          </p:cNvPr>
          <p:cNvSpPr txBox="1"/>
          <p:nvPr/>
        </p:nvSpPr>
        <p:spPr>
          <a:xfrm>
            <a:off x="977485" y="442763"/>
            <a:ext cx="23576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Topic/Geography</a:t>
            </a:r>
            <a:endParaRPr lang="en-US"/>
          </a:p>
          <a:p>
            <a:pPr algn="ctr"/>
            <a:r>
              <a:rPr lang="en-US" sz="1600" b="1"/>
              <a:t>Summer 1</a:t>
            </a: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A63BC9-F110-3ECF-3499-E5889E882A59}"/>
              </a:ext>
            </a:extLst>
          </p:cNvPr>
          <p:cNvSpPr txBox="1"/>
          <p:nvPr/>
        </p:nvSpPr>
        <p:spPr>
          <a:xfrm>
            <a:off x="10079110" y="362198"/>
            <a:ext cx="17700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R.E</a:t>
            </a:r>
          </a:p>
          <a:p>
            <a:pPr algn="ctr"/>
            <a:r>
              <a:rPr lang="en-GB" sz="1400">
                <a:latin typeface="Calibri"/>
                <a:ea typeface="Calibri"/>
                <a:cs typeface="Calibri"/>
              </a:rPr>
              <a:t>What is the good news Christians believe God brings</a:t>
            </a:r>
            <a:r>
              <a:rPr lang="en-GB" sz="1000">
                <a:solidFill>
                  <a:srgbClr val="833C0B"/>
                </a:solidFill>
                <a:latin typeface="Calibri"/>
                <a:ea typeface="Calibri"/>
                <a:cs typeface="Calibri"/>
              </a:rPr>
              <a:t>? 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E0FC0-F107-CB43-8817-EC6C1A09DB80}"/>
              </a:ext>
            </a:extLst>
          </p:cNvPr>
          <p:cNvSpPr txBox="1"/>
          <p:nvPr/>
        </p:nvSpPr>
        <p:spPr>
          <a:xfrm>
            <a:off x="6493393" y="3912359"/>
            <a:ext cx="280539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PSHE</a:t>
            </a:r>
          </a:p>
          <a:p>
            <a:r>
              <a:rPr lang="en-US" sz="1200" b="1" dirty="0">
                <a:solidFill>
                  <a:srgbClr val="212529"/>
                </a:solidFill>
                <a:ea typeface="+mn-lt"/>
                <a:cs typeface="+mn-lt"/>
              </a:rPr>
              <a:t>Relationships </a:t>
            </a:r>
          </a:p>
          <a:p>
            <a:r>
              <a:rPr lang="en-US" sz="1200">
                <a:solidFill>
                  <a:srgbClr val="212529"/>
                </a:solidFill>
              </a:rPr>
              <a:t>-How to make friends</a:t>
            </a:r>
          </a:p>
          <a:p>
            <a:r>
              <a:rPr lang="en-US" sz="1200" dirty="0">
                <a:solidFill>
                  <a:srgbClr val="212529"/>
                </a:solidFill>
              </a:rPr>
              <a:t>-How to solve </a:t>
            </a:r>
            <a:r>
              <a:rPr lang="en-US" sz="1200">
                <a:solidFill>
                  <a:srgbClr val="212529"/>
                </a:solidFill>
              </a:rPr>
              <a:t>problems within friendships </a:t>
            </a:r>
          </a:p>
          <a:p>
            <a:r>
              <a:rPr lang="en-US" sz="1200">
                <a:solidFill>
                  <a:srgbClr val="212529"/>
                </a:solidFill>
              </a:rPr>
              <a:t>-Show respect in how we treat others.</a:t>
            </a:r>
            <a:endParaRPr lang="en-US" sz="1200" dirty="0">
              <a:solidFill>
                <a:srgbClr val="21252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35224-3E8B-F620-F2DA-71EA0393CA56}"/>
              </a:ext>
            </a:extLst>
          </p:cNvPr>
          <p:cNvSpPr txBox="1"/>
          <p:nvPr/>
        </p:nvSpPr>
        <p:spPr>
          <a:xfrm>
            <a:off x="6397757" y="2395100"/>
            <a:ext cx="296640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Outdoor learning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sz="1400"/>
              <a:t>Exploring how things grow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/>
              <a:t>Investigating</a:t>
            </a:r>
            <a:r>
              <a:rPr lang="en-US" sz="1400" dirty="0"/>
              <a:t> plants and flowers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68FA61-630C-E0EC-0F26-329FFBB38160}"/>
              </a:ext>
            </a:extLst>
          </p:cNvPr>
          <p:cNvSpPr txBox="1"/>
          <p:nvPr/>
        </p:nvSpPr>
        <p:spPr>
          <a:xfrm>
            <a:off x="3825920" y="2382937"/>
            <a:ext cx="2387796" cy="14619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History – Summer 1</a:t>
            </a:r>
            <a:endParaRPr lang="en-US"/>
          </a:p>
          <a:p>
            <a:pPr algn="ctr"/>
            <a:endParaRPr lang="en-US" sz="1600" b="1" dirty="0"/>
          </a:p>
          <a:p>
            <a:pPr algn="ctr"/>
            <a:r>
              <a:rPr lang="en-US" sz="1600" dirty="0"/>
              <a:t>How did Torrington help </a:t>
            </a:r>
            <a:r>
              <a:rPr lang="en-US" sz="1600"/>
              <a:t>win the English civil war?</a:t>
            </a:r>
          </a:p>
          <a:p>
            <a:pPr algn="ctr"/>
            <a:endParaRPr lang="en-US" sz="1200" dirty="0"/>
          </a:p>
          <a:p>
            <a:pPr algn="ctr"/>
            <a:endParaRPr lang="en-US" sz="13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D6E12-03ED-17C5-1BCC-C79E878D6C4D}"/>
              </a:ext>
            </a:extLst>
          </p:cNvPr>
          <p:cNvSpPr txBox="1"/>
          <p:nvPr/>
        </p:nvSpPr>
        <p:spPr>
          <a:xfrm>
            <a:off x="147949" y="5401816"/>
            <a:ext cx="3288927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Music</a:t>
            </a:r>
          </a:p>
          <a:p>
            <a:r>
              <a:rPr lang="en-US" sz="1400" b="1" dirty="0"/>
              <a:t>Your </a:t>
            </a:r>
            <a:r>
              <a:rPr lang="en-US" sz="1400" b="1"/>
              <a:t>Imagination</a:t>
            </a:r>
            <a:endParaRPr lang="en-US" sz="14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23636"/>
                </a:solidFill>
                <a:effectLst/>
                <a:latin typeface="Calibri"/>
                <a:ea typeface="Calibri"/>
                <a:cs typeface="Calibri"/>
              </a:rPr>
              <a:t>Listening and responding to different styles of music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23636"/>
                </a:solidFill>
                <a:effectLst/>
                <a:latin typeface="Calibri"/>
                <a:ea typeface="Calibri"/>
                <a:cs typeface="Calibri"/>
              </a:rPr>
              <a:t>Learning to sing or sing along with nursery rhymes and action songs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23636"/>
                </a:solidFill>
                <a:effectLst/>
                <a:latin typeface="Calibri"/>
                <a:ea typeface="Calibri"/>
                <a:cs typeface="Calibri"/>
              </a:rPr>
              <a:t>Improvising leading to playing classroom instruments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23636"/>
                </a:solidFill>
                <a:effectLst/>
                <a:latin typeface="Calibri"/>
                <a:ea typeface="Calibri"/>
                <a:cs typeface="Calibri"/>
              </a:rPr>
              <a:t>Share and perform the learning that has taken place</a:t>
            </a:r>
            <a:endParaRPr lang="en-US" sz="1100" dirty="0">
              <a:solidFill>
                <a:srgbClr val="32363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632B2E-47A7-F356-4796-C05990E7E8A1}"/>
              </a:ext>
            </a:extLst>
          </p:cNvPr>
          <p:cNvSpPr txBox="1"/>
          <p:nvPr/>
        </p:nvSpPr>
        <p:spPr>
          <a:xfrm>
            <a:off x="3622937" y="5412283"/>
            <a:ext cx="229294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Art/DT</a:t>
            </a:r>
          </a:p>
          <a:p>
            <a:pPr algn="ctr"/>
            <a:r>
              <a:rPr lang="en-US" sz="1400" dirty="0"/>
              <a:t>Observational drawing of plan </a:t>
            </a:r>
            <a:r>
              <a:rPr lang="en-US" sz="1400" dirty="0" err="1"/>
              <a:t>ts</a:t>
            </a:r>
            <a:r>
              <a:rPr lang="en-US" sz="1400" dirty="0"/>
              <a:t> and flowers.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7B9E2C-0C0F-64FF-6E83-89E72762224A}"/>
              </a:ext>
            </a:extLst>
          </p:cNvPr>
          <p:cNvSpPr txBox="1"/>
          <p:nvPr/>
        </p:nvSpPr>
        <p:spPr>
          <a:xfrm>
            <a:off x="7124274" y="5506200"/>
            <a:ext cx="21460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P.E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D6233-6F63-8ED5-AAEC-78730E417987}"/>
              </a:ext>
            </a:extLst>
          </p:cNvPr>
          <p:cNvSpPr txBox="1"/>
          <p:nvPr/>
        </p:nvSpPr>
        <p:spPr>
          <a:xfrm>
            <a:off x="242463" y="779310"/>
            <a:ext cx="310656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dirty="0">
              <a:latin typeface="Aptos"/>
              <a:ea typeface="Calibri"/>
              <a:cs typeface="Calibri"/>
            </a:endParaRPr>
          </a:p>
          <a:p>
            <a:pPr algn="ctr"/>
            <a:r>
              <a:rPr lang="en-US" sz="1400">
                <a:latin typeface="Aptos"/>
                <a:ea typeface="Calibri"/>
                <a:cs typeface="Calibri"/>
              </a:rPr>
              <a:t>Local Map work</a:t>
            </a:r>
          </a:p>
          <a:p>
            <a:pPr algn="ctr"/>
            <a:r>
              <a:rPr lang="en-US" sz="1400">
                <a:latin typeface="Aptos"/>
                <a:ea typeface="Calibri"/>
                <a:cs typeface="Calibri"/>
              </a:rPr>
              <a:t>-Exploring places near school </a:t>
            </a:r>
          </a:p>
          <a:p>
            <a:pPr algn="ctr"/>
            <a:r>
              <a:rPr lang="en-US" sz="1400">
                <a:latin typeface="Aptos"/>
                <a:ea typeface="Calibri"/>
                <a:cs typeface="Calibri"/>
              </a:rPr>
              <a:t>-Looking at the location of school on a map </a:t>
            </a:r>
            <a:endParaRPr lang="en-US" sz="1400" dirty="0">
              <a:latin typeface="Aptos"/>
              <a:ea typeface="Calibri"/>
              <a:cs typeface="Calibri"/>
            </a:endParaRPr>
          </a:p>
          <a:p>
            <a:pPr algn="ctr"/>
            <a:r>
              <a:rPr lang="en-US" sz="1400" dirty="0">
                <a:latin typeface="Aptos"/>
                <a:ea typeface="Calibri"/>
                <a:cs typeface="Calibri"/>
              </a:rPr>
              <a:t>-</a:t>
            </a:r>
            <a:r>
              <a:rPr lang="en-US" sz="1400" dirty="0" err="1">
                <a:latin typeface="Aptos"/>
                <a:ea typeface="Calibri"/>
                <a:cs typeface="Calibri"/>
              </a:rPr>
              <a:t>Recognise</a:t>
            </a:r>
            <a:r>
              <a:rPr lang="en-US" sz="1400" dirty="0">
                <a:latin typeface="Aptos"/>
                <a:ea typeface="Calibri"/>
                <a:cs typeface="Calibri"/>
              </a:rPr>
              <a:t> simple map symbols related to the local area </a:t>
            </a:r>
          </a:p>
          <a:p>
            <a:pPr algn="ctr"/>
            <a:endParaRPr lang="en-US" sz="1600" dirty="0">
              <a:latin typeface="Aptos"/>
              <a:ea typeface="Calibri"/>
              <a:cs typeface="Calibri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18EA71C-2099-A08A-CC13-B37085911B41}"/>
              </a:ext>
            </a:extLst>
          </p:cNvPr>
          <p:cNvSpPr txBox="1"/>
          <p:nvPr/>
        </p:nvSpPr>
        <p:spPr>
          <a:xfrm>
            <a:off x="538097" y="68371"/>
            <a:ext cx="562291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cs typeface="Calibri"/>
              </a:rPr>
              <a:t>Curriculum Map – Oak Class  – Summer 2026</a:t>
            </a:r>
            <a:endParaRPr lang="en-US">
              <a:cs typeface="Calibri"/>
            </a:endParaRPr>
          </a:p>
        </p:txBody>
      </p:sp>
      <p:pic>
        <p:nvPicPr>
          <p:cNvPr id="28" name="Picture 27" descr="Collections – School Threads">
            <a:extLst>
              <a:ext uri="{FF2B5EF4-FFF2-40B4-BE49-F238E27FC236}">
                <a16:creationId xmlns:a16="http://schemas.microsoft.com/office/drawing/2014/main" id="{9A16ECFB-4C91-C90C-DAD3-BAFA6235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5" y="17597"/>
            <a:ext cx="544286" cy="534293"/>
          </a:xfrm>
          <a:prstGeom prst="rect">
            <a:avLst/>
          </a:prstGeom>
        </p:spPr>
      </p:pic>
      <p:pic>
        <p:nvPicPr>
          <p:cNvPr id="29" name="Picture 28" descr="Summerfield School - Jigsaw - PSHE">
            <a:extLst>
              <a:ext uri="{FF2B5EF4-FFF2-40B4-BE49-F238E27FC236}">
                <a16:creationId xmlns:a16="http://schemas.microsoft.com/office/drawing/2014/main" id="{B58CCA2E-A0F9-E223-CF44-4E8BE051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24" y="3941978"/>
            <a:ext cx="1015131" cy="6963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7BC662-AA32-CFC4-5D8D-B7F2718EBBD1}"/>
              </a:ext>
            </a:extLst>
          </p:cNvPr>
          <p:cNvSpPr txBox="1"/>
          <p:nvPr/>
        </p:nvSpPr>
        <p:spPr>
          <a:xfrm>
            <a:off x="5092961" y="620578"/>
            <a:ext cx="35927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We will read a range of books including The Tiny Seed </a:t>
            </a:r>
            <a:endParaRPr lang="en-US"/>
          </a:p>
          <a:p>
            <a:pPr algn="ctr"/>
            <a:endParaRPr lang="en-US" sz="1200" dirty="0"/>
          </a:p>
          <a:p>
            <a:pPr algn="ctr"/>
            <a:r>
              <a:rPr lang="en-US" sz="1200"/>
              <a:t>Reception will continue to learn how to blend sounds </a:t>
            </a:r>
            <a:r>
              <a:rPr lang="en-US" sz="1200" dirty="0"/>
              <a:t>to make words and say sentences that they have created.</a:t>
            </a:r>
          </a:p>
          <a:p>
            <a:pPr algn="ctr"/>
            <a:r>
              <a:rPr lang="en-US" sz="1200" dirty="0"/>
              <a:t>Year 1 will write simple sentences and edit </a:t>
            </a:r>
            <a:r>
              <a:rPr lang="en-US" sz="1200"/>
              <a:t>their own writing.</a:t>
            </a:r>
          </a:p>
        </p:txBody>
      </p:sp>
      <p:pic>
        <p:nvPicPr>
          <p:cNvPr id="34" name="Picture 33" descr="A group of kids playing instruments&#10;&#10;AI-generated content may be incorrect.">
            <a:extLst>
              <a:ext uri="{FF2B5EF4-FFF2-40B4-BE49-F238E27FC236}">
                <a16:creationId xmlns:a16="http://schemas.microsoft.com/office/drawing/2014/main" id="{45C2D197-4AC4-8968-A928-7A08C14AE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74377" y="5301117"/>
            <a:ext cx="672507" cy="587681"/>
          </a:xfrm>
          <a:prstGeom prst="rect">
            <a:avLst/>
          </a:prstGeom>
        </p:spPr>
      </p:pic>
      <p:pic>
        <p:nvPicPr>
          <p:cNvPr id="31" name="Picture 30" descr="43,400+ Easter Cross Stock Photos, Pictures &amp; Royalty-Free ...">
            <a:extLst>
              <a:ext uri="{FF2B5EF4-FFF2-40B4-BE49-F238E27FC236}">
                <a16:creationId xmlns:a16="http://schemas.microsoft.com/office/drawing/2014/main" id="{1D13D4C0-E8D2-1D7F-E3F3-9BEC87262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964" y="1514149"/>
            <a:ext cx="721552" cy="656443"/>
          </a:xfrm>
          <a:prstGeom prst="rect">
            <a:avLst/>
          </a:prstGeom>
        </p:spPr>
      </p:pic>
      <p:pic>
        <p:nvPicPr>
          <p:cNvPr id="32" name="Picture 31" descr="Kids Math Clipart Images – Browse 11,329 Stock Photos ...">
            <a:extLst>
              <a:ext uri="{FF2B5EF4-FFF2-40B4-BE49-F238E27FC236}">
                <a16:creationId xmlns:a16="http://schemas.microsoft.com/office/drawing/2014/main" id="{946A8DC5-F62A-734D-25F9-8013B4B26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844" y="4330353"/>
            <a:ext cx="965026" cy="848638"/>
          </a:xfrm>
          <a:prstGeom prst="rect">
            <a:avLst/>
          </a:prstGeom>
        </p:spPr>
      </p:pic>
      <p:pic>
        <p:nvPicPr>
          <p:cNvPr id="33" name="Picture 32" descr="A vase of pink flowers&#10;&#10;AI-generated content may be incorrect.">
            <a:extLst>
              <a:ext uri="{FF2B5EF4-FFF2-40B4-BE49-F238E27FC236}">
                <a16:creationId xmlns:a16="http://schemas.microsoft.com/office/drawing/2014/main" id="{CA2C452D-64E4-CC02-1268-5FFDE4FEF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4890" y="5520782"/>
            <a:ext cx="1111946" cy="1181753"/>
          </a:xfrm>
          <a:prstGeom prst="rect">
            <a:avLst/>
          </a:prstGeom>
        </p:spPr>
      </p:pic>
      <p:pic>
        <p:nvPicPr>
          <p:cNvPr id="30" name="Picture 29" descr="A sunflower in a pot&#10;&#10;AI-generated content may be incorrect.">
            <a:extLst>
              <a:ext uri="{FF2B5EF4-FFF2-40B4-BE49-F238E27FC236}">
                <a16:creationId xmlns:a16="http://schemas.microsoft.com/office/drawing/2014/main" id="{2DCF53A9-211C-7AFF-5172-837A87899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1841" y="2608675"/>
            <a:ext cx="873691" cy="816019"/>
          </a:xfrm>
          <a:prstGeom prst="rect">
            <a:avLst/>
          </a:prstGeom>
        </p:spPr>
      </p:pic>
      <p:pic>
        <p:nvPicPr>
          <p:cNvPr id="38" name="Picture 37" descr="A garden with flowers and a tree&#10;&#10;AI-generated content may be incorrect.">
            <a:extLst>
              <a:ext uri="{FF2B5EF4-FFF2-40B4-BE49-F238E27FC236}">
                <a16:creationId xmlns:a16="http://schemas.microsoft.com/office/drawing/2014/main" id="{74559562-FE1E-576C-26C4-B4D9AC36F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8598" y="3104628"/>
            <a:ext cx="585462" cy="700937"/>
          </a:xfrm>
          <a:prstGeom prst="rect">
            <a:avLst/>
          </a:prstGeom>
        </p:spPr>
      </p:pic>
      <p:pic>
        <p:nvPicPr>
          <p:cNvPr id="40" name="Picture 39" descr="A close-up of a flower&#10;&#10;AI-generated content may be incorrect.">
            <a:extLst>
              <a:ext uri="{FF2B5EF4-FFF2-40B4-BE49-F238E27FC236}">
                <a16:creationId xmlns:a16="http://schemas.microsoft.com/office/drawing/2014/main" id="{0068A633-4166-0DD1-EC77-0142E1E592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2921" y="694020"/>
            <a:ext cx="1039530" cy="1305056"/>
          </a:xfrm>
          <a:prstGeom prst="rect">
            <a:avLst/>
          </a:prstGeom>
        </p:spPr>
      </p:pic>
      <p:pic>
        <p:nvPicPr>
          <p:cNvPr id="41" name="Picture 40" descr="A building with a clock tower and flowers&#10;&#10;AI-generated content may be incorrect.">
            <a:extLst>
              <a:ext uri="{FF2B5EF4-FFF2-40B4-BE49-F238E27FC236}">
                <a16:creationId xmlns:a16="http://schemas.microsoft.com/office/drawing/2014/main" id="{A433E095-C81B-4784-3FD0-785AF8835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232" y="3685001"/>
            <a:ext cx="2194795" cy="1199890"/>
          </a:xfrm>
          <a:prstGeom prst="rect">
            <a:avLst/>
          </a:prstGeom>
        </p:spPr>
      </p:pic>
      <p:pic>
        <p:nvPicPr>
          <p:cNvPr id="43" name="Picture 42" descr="A map of a city&#10;&#10;AI-generated content may be incorrect.">
            <a:extLst>
              <a:ext uri="{FF2B5EF4-FFF2-40B4-BE49-F238E27FC236}">
                <a16:creationId xmlns:a16="http://schemas.microsoft.com/office/drawing/2014/main" id="{CF48DB0F-B7DC-6C68-7B95-6957133EC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8394" y="553689"/>
            <a:ext cx="1463459" cy="855033"/>
          </a:xfrm>
          <a:prstGeom prst="rect">
            <a:avLst/>
          </a:prstGeom>
        </p:spPr>
      </p:pic>
      <p:pic>
        <p:nvPicPr>
          <p:cNvPr id="44" name="Picture 43" descr="A group of people running on a track&#10;&#10;AI-generated content may be incorrect.">
            <a:extLst>
              <a:ext uri="{FF2B5EF4-FFF2-40B4-BE49-F238E27FC236}">
                <a16:creationId xmlns:a16="http://schemas.microsoft.com/office/drawing/2014/main" id="{1BB10B26-A869-68BF-6DAD-5DDCABE136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3264" y="5505319"/>
            <a:ext cx="857774" cy="5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6b382a-d042-44f3-a158-fe3978dc5d9c">
      <Terms xmlns="http://schemas.microsoft.com/office/infopath/2007/PartnerControls"/>
    </lcf76f155ced4ddcb4097134ff3c332f>
    <TaxCatchAll xmlns="fab69cfe-242a-41ab-8ffb-ff7aeb325069" xsi:nil="true"/>
    <SharedWithUsers xmlns="fab69cfe-242a-41ab-8ffb-ff7aeb32506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5607275F0FB48B72C8E3429E6C843" ma:contentTypeVersion="16" ma:contentTypeDescription="Create a new document." ma:contentTypeScope="" ma:versionID="872f5ed23c94b2da5eee2a8a8a89619e">
  <xsd:schema xmlns:xsd="http://www.w3.org/2001/XMLSchema" xmlns:xs="http://www.w3.org/2001/XMLSchema" xmlns:p="http://schemas.microsoft.com/office/2006/metadata/properties" xmlns:ns2="fab69cfe-242a-41ab-8ffb-ff7aeb325069" xmlns:ns3="716b382a-d042-44f3-a158-fe3978dc5d9c" targetNamespace="http://schemas.microsoft.com/office/2006/metadata/properties" ma:root="true" ma:fieldsID="ae985b69ae62f2725e248ed56216dea0" ns2:_="" ns3:_="">
    <xsd:import namespace="fab69cfe-242a-41ab-8ffb-ff7aeb325069"/>
    <xsd:import namespace="716b382a-d042-44f3-a158-fe3978dc5d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69cfe-242a-41ab-8ffb-ff7aeb3250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1fe67ee-b601-4cd1-a396-4aa1f91dcb92}" ma:internalName="TaxCatchAll" ma:showField="CatchAllData" ma:web="fab69cfe-242a-41ab-8ffb-ff7aeb325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b382a-d042-44f3-a158-fe3978dc5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9a9fcab-a042-4d1d-8711-cac212a645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74886B-E0C2-4A75-8867-4C712B1DA9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07DB9-E37B-4BE7-8E61-9EBE674A52E7}">
  <ds:schemaRefs>
    <ds:schemaRef ds:uri="http://schemas.microsoft.com/office/2006/metadata/properties"/>
    <ds:schemaRef ds:uri="http://schemas.microsoft.com/office/infopath/2007/PartnerControls"/>
    <ds:schemaRef ds:uri="716b382a-d042-44f3-a158-fe3978dc5d9c"/>
    <ds:schemaRef ds:uri="fab69cfe-242a-41ab-8ffb-ff7aeb325069"/>
  </ds:schemaRefs>
</ds:datastoreItem>
</file>

<file path=customXml/itemProps3.xml><?xml version="1.0" encoding="utf-8"?>
<ds:datastoreItem xmlns:ds="http://schemas.openxmlformats.org/officeDocument/2006/customXml" ds:itemID="{55B872C7-770C-49B7-973D-2BAFD9CFA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69cfe-242a-41ab-8ffb-ff7aeb325069"/>
    <ds:schemaRef ds:uri="716b382a-d042-44f3-a158-fe3978dc5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343</Words>
  <Application>Microsoft Office PowerPoint</Application>
  <PresentationFormat>Widescreen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Arial,Sans-Serif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Class 2 Teacher</dc:creator>
  <cp:lastModifiedBy>Melanie Smallwood</cp:lastModifiedBy>
  <cp:revision>702</cp:revision>
  <dcterms:created xsi:type="dcterms:W3CDTF">2024-04-30T14:55:37Z</dcterms:created>
  <dcterms:modified xsi:type="dcterms:W3CDTF">2026-04-30T13:13:24Z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0x0101007665607275F0FB48B72C8E3429E6C843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