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A1AC"/>
    <a:srgbClr val="A4F5D9"/>
    <a:srgbClr val="9EA0DE"/>
    <a:srgbClr val="B6D6BB"/>
    <a:srgbClr val="FABEDF"/>
    <a:srgbClr val="FAD9F4"/>
    <a:srgbClr val="FCD2A4"/>
    <a:srgbClr val="FAF7D9"/>
    <a:srgbClr val="DFD9FA"/>
    <a:srgbClr val="F7B9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801E9F-2CAF-4033-8A42-3F0B9320282A}" v="10" dt="2026-04-01T18:43:02.5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8EA71C-2099-A08A-CC13-B37085911B41}"/>
              </a:ext>
            </a:extLst>
          </p:cNvPr>
          <p:cNvSpPr txBox="1"/>
          <p:nvPr/>
        </p:nvSpPr>
        <p:spPr>
          <a:xfrm>
            <a:off x="1028700" y="266699"/>
            <a:ext cx="410935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cs typeface="Calibri"/>
              </a:rPr>
              <a:t>Curriculum Map – Class 3 – Summer 2026</a:t>
            </a:r>
            <a:endParaRPr lang="en-US" dirty="0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0DD041-E2E1-9583-71CA-C776AAB6C59A}"/>
              </a:ext>
            </a:extLst>
          </p:cNvPr>
          <p:cNvSpPr txBox="1"/>
          <p:nvPr/>
        </p:nvSpPr>
        <p:spPr>
          <a:xfrm>
            <a:off x="408214" y="758230"/>
            <a:ext cx="1969895" cy="4001095"/>
          </a:xfrm>
          <a:prstGeom prst="rect">
            <a:avLst/>
          </a:prstGeom>
          <a:solidFill>
            <a:srgbClr val="9DEAED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u="sng" dirty="0" err="1">
                <a:highlight>
                  <a:srgbClr val="FFFF00"/>
                </a:highlight>
                <a:cs typeface="Calibri"/>
              </a:rPr>
              <a:t>Maths</a:t>
            </a:r>
            <a:endParaRPr lang="en-US" sz="1100" b="1" u="sng" dirty="0">
              <a:highlight>
                <a:srgbClr val="FFFF00"/>
              </a:highlight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Understand and measure area,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Create and compare shapes with equal or different areas.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Calculate area of rectangles and rectilinear shapes.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Use multiplication and division to compare.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Solve problems involving measurement.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Understand how multiplying and dividing by powers of ten.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Apply multiplication and division strategies to solve problems.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Identify square, prime, and composite numbers.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Use number properties like factors, multiples, and volume calculations.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B01DCB-4261-0A2F-5215-D4785BF05AB3}"/>
              </a:ext>
            </a:extLst>
          </p:cNvPr>
          <p:cNvSpPr txBox="1"/>
          <p:nvPr/>
        </p:nvSpPr>
        <p:spPr>
          <a:xfrm>
            <a:off x="2491571" y="756556"/>
            <a:ext cx="2778786" cy="5663089"/>
          </a:xfrm>
          <a:prstGeom prst="rect">
            <a:avLst/>
          </a:prstGeom>
          <a:solidFill>
            <a:srgbClr val="CFAEE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u="sng" dirty="0">
                <a:highlight>
                  <a:srgbClr val="FFFF00"/>
                </a:highlight>
                <a:cs typeface="Calibri"/>
              </a:rPr>
              <a:t>English</a:t>
            </a:r>
          </a:p>
          <a:p>
            <a:endParaRPr lang="en-US" sz="1200" b="1" u="sng" dirty="0">
              <a:cs typeface="Calibri"/>
            </a:endParaRPr>
          </a:p>
          <a:p>
            <a:r>
              <a:rPr lang="en-US" sz="1200" dirty="0">
                <a:cs typeface="Calibri"/>
              </a:rPr>
              <a:t>The Day the Crayons Quit: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Structures typical of informal speech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Writing with formality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Degrees of possibility using adverbs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Paragraphs: cohesion within and between </a:t>
            </a:r>
            <a:endParaRPr lang="en-US" sz="1200" dirty="0">
              <a:highlight>
                <a:srgbClr val="FFFF00"/>
              </a:highlight>
              <a:cs typeface="Calibri"/>
            </a:endParaRPr>
          </a:p>
          <a:p>
            <a:pPr lvl="1"/>
            <a:endParaRPr lang="en-US" sz="1200" dirty="0">
              <a:highlight>
                <a:srgbClr val="FFFF00"/>
              </a:highlight>
              <a:cs typeface="Calibri"/>
            </a:endParaRPr>
          </a:p>
          <a:p>
            <a:r>
              <a:rPr lang="en-GB" sz="1200" dirty="0">
                <a:cs typeface="Calibri"/>
              </a:rPr>
              <a:t>The Genius of The Ancients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Paragraphs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Passive voice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Verbs: variation in tense and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form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Linking ideas within and across </a:t>
            </a:r>
          </a:p>
          <a:p>
            <a:r>
              <a:rPr lang="en-GB" sz="1200" dirty="0">
                <a:cs typeface="Calibri"/>
              </a:rPr>
              <a:t>paragraphs with adverbials and tense choice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Text layout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400" dirty="0">
              <a:cs typeface="Calibri"/>
            </a:endParaRPr>
          </a:p>
          <a:p>
            <a:r>
              <a:rPr lang="en-GB" sz="1200" dirty="0">
                <a:cs typeface="Calibri"/>
              </a:rPr>
              <a:t>Talking History: 150 Years of Speakers</a:t>
            </a:r>
            <a:endParaRPr lang="en-US" sz="1200" dirty="0">
              <a:cs typeface="Calibri"/>
            </a:endParaRPr>
          </a:p>
          <a:p>
            <a:endParaRPr lang="en-US" sz="1200" b="1" u="sng" dirty="0">
              <a:highlight>
                <a:srgbClr val="FFFF00"/>
              </a:highlight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KS2 grammatical terminology and understanding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Multi clause sentences with a range of conjunctions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Writing with varying formality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Degrees of possibility using modal verbs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Linking ideas within and across paragraphs with adverbials</a:t>
            </a:r>
            <a:endParaRPr lang="en-US" sz="1200" dirty="0">
              <a:highlight>
                <a:srgbClr val="FFFF00"/>
              </a:highlight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55E898-FC4C-C565-5B22-5D16677E707D}"/>
              </a:ext>
            </a:extLst>
          </p:cNvPr>
          <p:cNvSpPr txBox="1"/>
          <p:nvPr/>
        </p:nvSpPr>
        <p:spPr>
          <a:xfrm>
            <a:off x="5346977" y="179770"/>
            <a:ext cx="2356756" cy="4170372"/>
          </a:xfrm>
          <a:prstGeom prst="rect">
            <a:avLst/>
          </a:prstGeom>
          <a:solidFill>
            <a:srgbClr val="F7B9A8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u="sng" dirty="0">
                <a:highlight>
                  <a:srgbClr val="FFFF00"/>
                </a:highlight>
                <a:cs typeface="Calibri"/>
              </a:rPr>
              <a:t>Science </a:t>
            </a:r>
          </a:p>
          <a:p>
            <a:r>
              <a:rPr lang="en-GB" sz="1000" u="sng" dirty="0">
                <a:highlight>
                  <a:srgbClr val="FFFF00"/>
                </a:highlight>
                <a:cs typeface="Calibri"/>
              </a:rPr>
              <a:t>Spr 1: Electricity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cs typeface="Calibri"/>
              </a:rPr>
              <a:t>Construct and </a:t>
            </a:r>
            <a:r>
              <a:rPr lang="en-GB" sz="1000" dirty="0" err="1">
                <a:cs typeface="Calibri"/>
              </a:rPr>
              <a:t>analyze</a:t>
            </a:r>
            <a:r>
              <a:rPr lang="en-GB" sz="1000" dirty="0">
                <a:cs typeface="Calibri"/>
              </a:rPr>
              <a:t> simple series circuits, identifying components like cells, wires, bulbs, switches, and buzzers.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cs typeface="Calibri"/>
              </a:rPr>
              <a:t>Understand how switches control circuits, recognise conductors and insulators, and explain how cell number and voltage affect brightness and volume.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cs typeface="Calibri"/>
              </a:rPr>
              <a:t>Compare component performance, use standard circuit symbols in diagrams, and describe voltage behaviour</a:t>
            </a:r>
            <a:endParaRPr lang="en-GB" sz="1100" u="sng" dirty="0">
              <a:cs typeface="Calibri"/>
            </a:endParaRPr>
          </a:p>
          <a:p>
            <a:r>
              <a:rPr lang="en-GB" sz="1000" u="sng" dirty="0">
                <a:cs typeface="Calibri"/>
              </a:rPr>
              <a:t>Spr 2:Materials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cs typeface="Calibri"/>
              </a:rPr>
              <a:t>Describe and sort materials based on properties such as hardness, flexibility, conductivity, transparency, and solubility.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cs typeface="Calibri"/>
              </a:rPr>
              <a:t>Explain the suitability of materials for specific uses, supported by evidence from tests and comparisons.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cs typeface="Calibri"/>
              </a:rPr>
              <a:t>Understand methods for separating mixtures, including filtering, sieving, evaporating, and distillation.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5AB8276-EA4E-AD83-9A82-64E250844E96}"/>
              </a:ext>
            </a:extLst>
          </p:cNvPr>
          <p:cNvSpPr txBox="1"/>
          <p:nvPr/>
        </p:nvSpPr>
        <p:spPr>
          <a:xfrm>
            <a:off x="7815411" y="3826692"/>
            <a:ext cx="4240097" cy="2885405"/>
          </a:xfrm>
          <a:prstGeom prst="rect">
            <a:avLst/>
          </a:prstGeom>
          <a:solidFill>
            <a:srgbClr val="CAFAC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u="sng" dirty="0">
                <a:highlight>
                  <a:srgbClr val="FFFF00"/>
                </a:highlight>
                <a:cs typeface="Calibri"/>
              </a:rPr>
              <a:t>Geography and History</a:t>
            </a:r>
          </a:p>
          <a:p>
            <a:r>
              <a:rPr lang="en-US" sz="1050" dirty="0">
                <a:cs typeface="Calibri"/>
              </a:rPr>
              <a:t>Spring 1: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cs typeface="Calibri"/>
              </a:rPr>
              <a:t>Why does Sylvia have so many ducks? (ocean pollution)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>
                <a:cs typeface="Calibri"/>
              </a:rPr>
              <a:t> Identify major seas, understand the role of oceanographers, and explore the journey of plastic bath toys lost at sea.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>
                <a:cs typeface="Calibri"/>
              </a:rPr>
              <a:t>Explain ocean gyres, garbage patches, and microplastics, including their environmental impact and connection to plastic waste.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>
                <a:cs typeface="Calibri"/>
              </a:rPr>
              <a:t>Conduct and evaluate beach surveys for microplastics, present findings graphically, and assess data validity and trustworthiness.</a:t>
            </a:r>
            <a:r>
              <a:rPr lang="en-US" sz="1050" dirty="0">
                <a:cs typeface="Calibri"/>
              </a:rPr>
              <a:t> </a:t>
            </a:r>
          </a:p>
          <a:p>
            <a:r>
              <a:rPr lang="en-US" sz="1050" dirty="0">
                <a:cs typeface="Calibri"/>
              </a:rPr>
              <a:t>Spring 2:</a:t>
            </a:r>
          </a:p>
          <a:p>
            <a:r>
              <a:rPr lang="en-US" sz="1050" dirty="0">
                <a:cs typeface="Calibri"/>
              </a:rPr>
              <a:t>What did the ancient Greeks leave behind?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>
                <a:cs typeface="Calibri"/>
              </a:rPr>
              <a:t>The Ancient Greeks came before the Romans and were known for their gods, democracy, Olympics, theatre, and clever inventions in science and maths.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>
                <a:cs typeface="Calibri"/>
              </a:rPr>
              <a:t>They told myths to explain the world around them, with stories of heroes like Heracles and Perseus.</a:t>
            </a:r>
          </a:p>
          <a:p>
            <a:endParaRPr lang="en-US" sz="1200" dirty="0">
              <a:highlight>
                <a:srgbClr val="FFFF00"/>
              </a:highlight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210B44-C893-E0B5-BD1D-1798EC98F3F5}"/>
              </a:ext>
            </a:extLst>
          </p:cNvPr>
          <p:cNvSpPr txBox="1"/>
          <p:nvPr/>
        </p:nvSpPr>
        <p:spPr>
          <a:xfrm>
            <a:off x="7794998" y="216446"/>
            <a:ext cx="2356756" cy="3185487"/>
          </a:xfrm>
          <a:prstGeom prst="rect">
            <a:avLst/>
          </a:prstGeom>
          <a:solidFill>
            <a:srgbClr val="FCD2A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u="sng" dirty="0">
                <a:cs typeface="Calibri"/>
              </a:rPr>
              <a:t>PSHE</a:t>
            </a:r>
          </a:p>
          <a:p>
            <a:r>
              <a:rPr lang="en-US" sz="1200" b="1" dirty="0">
                <a:cs typeface="Calibri"/>
              </a:rPr>
              <a:t>Relationships</a:t>
            </a: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solidFill>
                  <a:srgbClr val="212529"/>
                </a:solidFill>
                <a:ea typeface="+mn-lt"/>
                <a:cs typeface="+mn-lt"/>
              </a:rPr>
              <a:t>Grief causes feelings like shock, anger, and sadness, which vary for each person.</a:t>
            </a: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solidFill>
                  <a:srgbClr val="212529"/>
                </a:solidFill>
                <a:ea typeface="+mn-lt"/>
                <a:cs typeface="+mn-lt"/>
              </a:rPr>
              <a:t>Peer pressure can influence behaviour, sometimes leading to bullying.</a:t>
            </a: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solidFill>
                  <a:srgbClr val="212529"/>
                </a:solidFill>
                <a:ea typeface="+mn-lt"/>
                <a:cs typeface="+mn-lt"/>
              </a:rPr>
              <a:t>Use coping strategies like memory boxes and seeking help from trusted adults.</a:t>
            </a:r>
            <a:endParaRPr lang="en-US" sz="1200" dirty="0">
              <a:solidFill>
                <a:srgbClr val="212529"/>
              </a:solidFill>
              <a:cs typeface="Calibri"/>
            </a:endParaRPr>
          </a:p>
          <a:p>
            <a:r>
              <a:rPr lang="en-US" sz="1200" b="1" dirty="0">
                <a:cs typeface="Calibri"/>
              </a:rPr>
              <a:t>Changing Me</a:t>
            </a: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solidFill>
                  <a:srgbClr val="212529"/>
                </a:solidFill>
                <a:ea typeface="+mn-lt"/>
                <a:cs typeface="+mn-lt"/>
              </a:rPr>
              <a:t>Babies develop from fertilisation to birth in the womb.</a:t>
            </a: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solidFill>
                  <a:srgbClr val="212529"/>
                </a:solidFill>
                <a:ea typeface="+mn-lt"/>
                <a:cs typeface="+mn-lt"/>
              </a:rPr>
              <a:t>The baby grows quickly before being born through contractions.</a:t>
            </a: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solidFill>
                  <a:srgbClr val="212529"/>
                </a:solidFill>
                <a:ea typeface="+mn-lt"/>
                <a:cs typeface="+mn-lt"/>
              </a:rPr>
              <a:t>Having children requires readiness and responsibility.</a:t>
            </a:r>
            <a:endParaRPr lang="en-US" sz="1100" dirty="0">
              <a:solidFill>
                <a:srgbClr val="212529"/>
              </a:solidFill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EDD9D9-E799-A502-1B4F-01F7BDF1F6CF}"/>
              </a:ext>
            </a:extLst>
          </p:cNvPr>
          <p:cNvSpPr txBox="1"/>
          <p:nvPr/>
        </p:nvSpPr>
        <p:spPr>
          <a:xfrm>
            <a:off x="10269813" y="216446"/>
            <a:ext cx="1829218" cy="3477875"/>
          </a:xfrm>
          <a:prstGeom prst="rect">
            <a:avLst/>
          </a:prstGeom>
          <a:solidFill>
            <a:srgbClr val="FABED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b="1" u="sng" dirty="0">
                <a:cs typeface="Calibri"/>
              </a:rPr>
              <a:t>Computing- Mars Rover</a:t>
            </a:r>
          </a:p>
          <a:p>
            <a:r>
              <a:rPr lang="en-GB" sz="1100" b="1" dirty="0"/>
              <a:t>Creating media: History of computers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Explain uses of codes and secure passwords.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Describe key computer science figures engagingly.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Design a future computer and create a simple audio advert.</a:t>
            </a:r>
          </a:p>
          <a:p>
            <a:r>
              <a:rPr lang="en-GB" sz="1100" b="1" dirty="0"/>
              <a:t>Skills showcase: Inventing a product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b="0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Evaluate, adapt, and debug code efficiently.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b="0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Design product housing and create a persuasive website.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b="0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Produce a video and search online accurately.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07FE1C-B11E-908A-1CD1-755996EFC5BF}"/>
              </a:ext>
            </a:extLst>
          </p:cNvPr>
          <p:cNvSpPr txBox="1"/>
          <p:nvPr/>
        </p:nvSpPr>
        <p:spPr>
          <a:xfrm>
            <a:off x="5382035" y="4445134"/>
            <a:ext cx="2321698" cy="1215717"/>
          </a:xfrm>
          <a:prstGeom prst="rect">
            <a:avLst/>
          </a:prstGeom>
          <a:solidFill>
            <a:srgbClr val="B6D6B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u="sng" dirty="0">
                <a:highlight>
                  <a:srgbClr val="FFFF00"/>
                </a:highlight>
                <a:cs typeface="Calibri"/>
              </a:rPr>
              <a:t>Music</a:t>
            </a:r>
          </a:p>
          <a:p>
            <a:r>
              <a:rPr lang="en-GB" sz="900" dirty="0">
                <a:cs typeface="Calibri"/>
              </a:rPr>
              <a:t>Classical/ urban gospel – </a:t>
            </a:r>
            <a:r>
              <a:rPr lang="en-GB" sz="900" dirty="0" err="1">
                <a:cs typeface="Calibri"/>
              </a:rPr>
              <a:t>glocks</a:t>
            </a:r>
            <a:r>
              <a:rPr lang="en-GB" sz="900" dirty="0">
                <a:cs typeface="Calibri"/>
              </a:rPr>
              <a:t> and recorders and 70’s </a:t>
            </a:r>
            <a:r>
              <a:rPr lang="en-GB" sz="900" dirty="0" err="1">
                <a:cs typeface="Calibri"/>
              </a:rPr>
              <a:t>ballod</a:t>
            </a:r>
            <a:r>
              <a:rPr lang="en-GB" sz="900" dirty="0">
                <a:cs typeface="Calibri"/>
              </a:rPr>
              <a:t>/pop – </a:t>
            </a:r>
            <a:r>
              <a:rPr lang="en-GB" sz="900" dirty="0" err="1">
                <a:cs typeface="Calibri"/>
              </a:rPr>
              <a:t>glocks</a:t>
            </a:r>
            <a:r>
              <a:rPr lang="en-GB" sz="900" dirty="0">
                <a:cs typeface="Calibri"/>
              </a:rPr>
              <a:t> and recorders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cs typeface="Calibri"/>
              </a:rPr>
              <a:t>Listen and appraise a variety of music.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cs typeface="Calibri"/>
              </a:rPr>
              <a:t>Learn to improvise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cs typeface="Calibri"/>
              </a:rPr>
              <a:t>Listen and appraise music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cs typeface="Calibri"/>
              </a:rPr>
              <a:t>Compose elements of a song</a:t>
            </a:r>
          </a:p>
          <a:p>
            <a:endParaRPr lang="en-GB" sz="1100" dirty="0"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5E9A508-5227-E8BF-9FDF-CB28390E1BFE}"/>
              </a:ext>
            </a:extLst>
          </p:cNvPr>
          <p:cNvSpPr txBox="1"/>
          <p:nvPr/>
        </p:nvSpPr>
        <p:spPr>
          <a:xfrm>
            <a:off x="409998" y="4881524"/>
            <a:ext cx="1969895" cy="830997"/>
          </a:xfrm>
          <a:prstGeom prst="rect">
            <a:avLst/>
          </a:prstGeom>
          <a:solidFill>
            <a:srgbClr val="FAD9F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u="sng" dirty="0">
                <a:highlight>
                  <a:srgbClr val="FFFF00"/>
                </a:highlight>
                <a:cs typeface="Calibri"/>
              </a:rPr>
              <a:t>Art and Design</a:t>
            </a:r>
          </a:p>
          <a:p>
            <a:endParaRPr lang="en-US" sz="1200" dirty="0">
              <a:cs typeface="Calibri"/>
            </a:endParaRPr>
          </a:p>
          <a:p>
            <a:r>
              <a:rPr lang="en-US" sz="1200" dirty="0">
                <a:cs typeface="Calibri"/>
              </a:rPr>
              <a:t>Art and design based on Greek Pottery Art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F931C5-2CCF-E4E8-481C-99E64540FA79}"/>
              </a:ext>
            </a:extLst>
          </p:cNvPr>
          <p:cNvSpPr txBox="1"/>
          <p:nvPr/>
        </p:nvSpPr>
        <p:spPr>
          <a:xfrm>
            <a:off x="5382035" y="5789337"/>
            <a:ext cx="2321698" cy="1034194"/>
          </a:xfrm>
          <a:prstGeom prst="rect">
            <a:avLst/>
          </a:prstGeom>
          <a:solidFill>
            <a:srgbClr val="9EA0D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u="sng" dirty="0">
                <a:cs typeface="Calibri"/>
              </a:rPr>
              <a:t>RE</a:t>
            </a:r>
          </a:p>
          <a:p>
            <a:r>
              <a:rPr lang="en-GB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Learning and understanding two key questions. </a:t>
            </a:r>
            <a:r>
              <a:rPr lang="en-GB" sz="1000" dirty="0"/>
              <a:t>What does it mean to be a humanist in Britain today? What matters most to Humanists and Christians?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9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3E3A50-A516-D1FB-BA4E-4944F1432A8A}"/>
              </a:ext>
            </a:extLst>
          </p:cNvPr>
          <p:cNvSpPr txBox="1"/>
          <p:nvPr/>
        </p:nvSpPr>
        <p:spPr>
          <a:xfrm>
            <a:off x="402772" y="5834720"/>
            <a:ext cx="1969895" cy="877163"/>
          </a:xfrm>
          <a:prstGeom prst="rect">
            <a:avLst/>
          </a:prstGeom>
          <a:solidFill>
            <a:srgbClr val="E6A1A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u="sng" dirty="0">
                <a:cs typeface="Calibri"/>
              </a:rPr>
              <a:t>PE</a:t>
            </a:r>
          </a:p>
          <a:p>
            <a:endParaRPr lang="en-US" sz="600" b="1" u="sng" dirty="0">
              <a:cs typeface="Calibri"/>
            </a:endParaRPr>
          </a:p>
          <a:p>
            <a:r>
              <a:rPr lang="en-US" sz="1100" dirty="0">
                <a:cs typeface="Calibri"/>
              </a:rPr>
              <a:t>Dance- </a:t>
            </a:r>
            <a:r>
              <a:rPr lang="en-GB" sz="1100" dirty="0"/>
              <a:t>Dance with fluency, linking all movements and ensuring they flow. </a:t>
            </a:r>
            <a:endParaRPr lang="en-US" sz="1100" dirty="0">
              <a:cs typeface="Calibri"/>
            </a:endParaRPr>
          </a:p>
        </p:txBody>
      </p:sp>
      <p:pic>
        <p:nvPicPr>
          <p:cNvPr id="2" name="Picture 1" descr="Collections – School Threads">
            <a:extLst>
              <a:ext uri="{FF2B5EF4-FFF2-40B4-BE49-F238E27FC236}">
                <a16:creationId xmlns:a16="http://schemas.microsoft.com/office/drawing/2014/main" id="{9A16ECFB-4C91-C90C-DAD3-BAFA623594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772" y="174171"/>
            <a:ext cx="544286" cy="555171"/>
          </a:xfrm>
          <a:prstGeom prst="rect">
            <a:avLst/>
          </a:prstGeom>
        </p:spPr>
      </p:pic>
      <p:pic>
        <p:nvPicPr>
          <p:cNvPr id="29" name="Picture 28" descr="Jigsaw">
            <a:extLst>
              <a:ext uri="{FF2B5EF4-FFF2-40B4-BE49-F238E27FC236}">
                <a16:creationId xmlns:a16="http://schemas.microsoft.com/office/drawing/2014/main" id="{1623F645-4BCD-A3DF-529D-8305EE49F5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1659" y="287262"/>
            <a:ext cx="892629" cy="328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16b382a-d042-44f3-a158-fe3978dc5d9c">
      <Terms xmlns="http://schemas.microsoft.com/office/infopath/2007/PartnerControls"/>
    </lcf76f155ced4ddcb4097134ff3c332f>
    <TaxCatchAll xmlns="fab69cfe-242a-41ab-8ffb-ff7aeb32506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65607275F0FB48B72C8E3429E6C843" ma:contentTypeVersion="16" ma:contentTypeDescription="Create a new document." ma:contentTypeScope="" ma:versionID="872f5ed23c94b2da5eee2a8a8a89619e">
  <xsd:schema xmlns:xsd="http://www.w3.org/2001/XMLSchema" xmlns:xs="http://www.w3.org/2001/XMLSchema" xmlns:p="http://schemas.microsoft.com/office/2006/metadata/properties" xmlns:ns2="fab69cfe-242a-41ab-8ffb-ff7aeb325069" xmlns:ns3="716b382a-d042-44f3-a158-fe3978dc5d9c" targetNamespace="http://schemas.microsoft.com/office/2006/metadata/properties" ma:root="true" ma:fieldsID="ae985b69ae62f2725e248ed56216dea0" ns2:_="" ns3:_="">
    <xsd:import namespace="fab69cfe-242a-41ab-8ffb-ff7aeb325069"/>
    <xsd:import namespace="716b382a-d042-44f3-a158-fe3978dc5d9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69cfe-242a-41ab-8ffb-ff7aeb32506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d1fe67ee-b601-4cd1-a396-4aa1f91dcb92}" ma:internalName="TaxCatchAll" ma:showField="CatchAllData" ma:web="fab69cfe-242a-41ab-8ffb-ff7aeb3250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6b382a-d042-44f3-a158-fe3978dc5d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49a9fcab-a042-4d1d-8711-cac212a645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66CCB42-41F5-4FF1-B994-6F32ED6196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766F4D-9A39-4E1C-A236-ED00E777E7A4}">
  <ds:schemaRefs>
    <ds:schemaRef ds:uri="fab69cfe-242a-41ab-8ffb-ff7aeb325069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716b382a-d042-44f3-a158-fe3978dc5d9c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94FA9F2-1008-4906-BB01-015FB650F1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b69cfe-242a-41ab-8ffb-ff7aeb325069"/>
    <ds:schemaRef ds:uri="716b382a-d042-44f3-a158-fe3978dc5d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1559</TotalTime>
  <Words>665</Words>
  <Application>Microsoft Office PowerPoint</Application>
  <PresentationFormat>Widescreen</PresentationFormat>
  <Paragraphs>86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Adam.Strudwick-Long</dc:creator>
  <cp:lastModifiedBy>Melanie Smallwood</cp:lastModifiedBy>
  <cp:revision>448</cp:revision>
  <dcterms:created xsi:type="dcterms:W3CDTF">2023-12-30T20:21:10Z</dcterms:created>
  <dcterms:modified xsi:type="dcterms:W3CDTF">2026-04-30T13:14:10Z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0x0101007665607275F0FB48B72C8E3429E6C843</vt:lpwstr>
  </property>
  <property fmtid="{D5CDD505-2E9C-101B-9397-08002B2CF9AE}" pid="3" name="MediaServiceImageTags">
    <vt:lpwstr/>
  </property>
</Properties>
</file>