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4EC"/>
    <a:srgbClr val="FEF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C89B69-3F7C-25EA-FC40-43EAEBC88258}" v="526" dt="2026-04-17T19:11:47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e Bennett" userId="S::zbennett@langtree-school.org::d89d8f94-4e51-463d-a722-03513b1918d7" providerId="AD" clId="Web-{31C89B69-3F7C-25EA-FC40-43EAEBC88258}"/>
    <pc:docChg chg="modSld">
      <pc:chgData name="Zoe Bennett" userId="S::zbennett@langtree-school.org::d89d8f94-4e51-463d-a722-03513b1918d7" providerId="AD" clId="Web-{31C89B69-3F7C-25EA-FC40-43EAEBC88258}" dt="2026-04-17T19:11:47.211" v="509" actId="20577"/>
      <pc:docMkLst>
        <pc:docMk/>
      </pc:docMkLst>
      <pc:sldChg chg="modSp">
        <pc:chgData name="Zoe Bennett" userId="S::zbennett@langtree-school.org::d89d8f94-4e51-463d-a722-03513b1918d7" providerId="AD" clId="Web-{31C89B69-3F7C-25EA-FC40-43EAEBC88258}" dt="2026-04-17T19:11:47.211" v="509" actId="20577"/>
        <pc:sldMkLst>
          <pc:docMk/>
          <pc:sldMk cId="109857222" sldId="256"/>
        </pc:sldMkLst>
        <pc:spChg chg="mod">
          <ac:chgData name="Zoe Bennett" userId="S::zbennett@langtree-school.org::d89d8f94-4e51-463d-a722-03513b1918d7" providerId="AD" clId="Web-{31C89B69-3F7C-25EA-FC40-43EAEBC88258}" dt="2026-04-17T18:59:59.975" v="207" actId="20577"/>
          <ac:spMkLst>
            <pc:docMk/>
            <pc:sldMk cId="109857222" sldId="256"/>
            <ac:spMk id="28" creationId="{57EA49F2-A19F-B2E5-00F0-13B9394B5827}"/>
          </ac:spMkLst>
        </pc:spChg>
        <pc:spChg chg="mod">
          <ac:chgData name="Zoe Bennett" userId="S::zbennett@langtree-school.org::d89d8f94-4e51-463d-a722-03513b1918d7" providerId="AD" clId="Web-{31C89B69-3F7C-25EA-FC40-43EAEBC88258}" dt="2026-04-17T19:00:03.569" v="208" actId="20577"/>
          <ac:spMkLst>
            <pc:docMk/>
            <pc:sldMk cId="109857222" sldId="256"/>
            <ac:spMk id="30" creationId="{A3443219-A9BC-CDB5-0EC7-06A11317F5B5}"/>
          </ac:spMkLst>
        </pc:spChg>
        <pc:spChg chg="mod">
          <ac:chgData name="Zoe Bennett" userId="S::zbennett@langtree-school.org::d89d8f94-4e51-463d-a722-03513b1918d7" providerId="AD" clId="Web-{31C89B69-3F7C-25EA-FC40-43EAEBC88258}" dt="2026-04-17T19:11:47.211" v="509" actId="20577"/>
          <ac:spMkLst>
            <pc:docMk/>
            <pc:sldMk cId="109857222" sldId="256"/>
            <ac:spMk id="63" creationId="{5C439F1C-2EA7-DDF9-E291-E41274027D62}"/>
          </ac:spMkLst>
        </pc:spChg>
        <pc:spChg chg="mod">
          <ac:chgData name="Zoe Bennett" userId="S::zbennett@langtree-school.org::d89d8f94-4e51-463d-a722-03513b1918d7" providerId="AD" clId="Web-{31C89B69-3F7C-25EA-FC40-43EAEBC88258}" dt="2026-04-17T19:11:29.757" v="508" actId="20577"/>
          <ac:spMkLst>
            <pc:docMk/>
            <pc:sldMk cId="109857222" sldId="256"/>
            <ac:spMk id="674" creationId="{6949CE43-248C-927A-4C53-709DB6F9F31A}"/>
          </ac:spMkLst>
        </pc:spChg>
        <pc:spChg chg="mod">
          <ac:chgData name="Zoe Bennett" userId="S::zbennett@langtree-school.org::d89d8f94-4e51-463d-a722-03513b1918d7" providerId="AD" clId="Web-{31C89B69-3F7C-25EA-FC40-43EAEBC88258}" dt="2026-04-17T19:08:27.277" v="297" actId="1076"/>
          <ac:spMkLst>
            <pc:docMk/>
            <pc:sldMk cId="109857222" sldId="256"/>
            <ac:spMk id="700" creationId="{4980ABB0-72F9-62E9-9179-8D9F158D7152}"/>
          </ac:spMkLst>
        </pc:spChg>
        <pc:graphicFrameChg chg="mod modGraphic">
          <ac:chgData name="Zoe Bennett" userId="S::zbennett@langtree-school.org::d89d8f94-4e51-463d-a722-03513b1918d7" providerId="AD" clId="Web-{31C89B69-3F7C-25EA-FC40-43EAEBC88258}" dt="2026-04-17T19:11:13.740" v="497" actId="1076"/>
          <ac:graphicFrameMkLst>
            <pc:docMk/>
            <pc:sldMk cId="109857222" sldId="256"/>
            <ac:graphicFrameMk id="709" creationId="{C101DC86-D594-A2B6-7D78-A3B04E8D177A}"/>
          </ac:graphicFrameMkLst>
        </pc:graphicFrameChg>
        <pc:picChg chg="mod">
          <ac:chgData name="Zoe Bennett" userId="S::zbennett@langtree-school.org::d89d8f94-4e51-463d-a722-03513b1918d7" providerId="AD" clId="Web-{31C89B69-3F7C-25EA-FC40-43EAEBC88258}" dt="2026-04-17T19:11:22.428" v="500" actId="1076"/>
          <ac:picMkLst>
            <pc:docMk/>
            <pc:sldMk cId="109857222" sldId="256"/>
            <ac:picMk id="3" creationId="{9D465C2F-C488-28BB-E1F6-9A27548B08F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roberson.org/wp-content/uploads/K-2-Experiment-Water-Cycle.pdf" TargetMode="External"/><Relationship Id="rId3" Type="http://schemas.openxmlformats.org/officeDocument/2006/relationships/hyperlink" Target="https://login.mymaths.co.uk/login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s://ttrockstars.com/" TargetMode="External"/><Relationship Id="rId9" Type="http://schemas.openxmlformats.org/officeDocument/2006/relationships/hyperlink" Target="https://www.natgeokids.com/uk/discover/history/egypt/hieroglyphics-uncovere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379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B1390E6A-9461-C94C-5255-D09DD12B98A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" y="-1"/>
            <a:ext cx="12192002" cy="6858001"/>
            <a:chOff x="-2" y="-1"/>
            <a:chExt cx="11541955" cy="6858002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763AC4C-5B72-9877-B0F1-32F8EAC7C79F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" y="0"/>
              <a:ext cx="3020875" cy="6858000"/>
              <a:chOff x="-1" y="0"/>
              <a:chExt cx="2564662" cy="6701909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936776D5-735D-5604-DCA1-A32A9FF2701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-1" y="0"/>
                <a:ext cx="2564661" cy="3542071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4BF41320-3A64-5C7C-DCE2-3F98C0F9F0D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0" y="3159838"/>
                <a:ext cx="2564661" cy="3542071"/>
              </a:xfrm>
              <a:prstGeom prst="rect">
                <a:avLst/>
              </a:prstGeom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8234DFA-3131-D5B7-45CA-AC15863755C5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840359" y="-1"/>
              <a:ext cx="3020875" cy="6858001"/>
              <a:chOff x="-1" y="0"/>
              <a:chExt cx="2564662" cy="6701909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057D252B-A75D-38CE-D125-02D18F1B23F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-1" y="0"/>
                <a:ext cx="2564661" cy="3542071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8F12FE8A-773D-1D3B-4BD5-E26221848E4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0" y="3159838"/>
                <a:ext cx="2564661" cy="3542071"/>
              </a:xfrm>
              <a:prstGeom prst="rect">
                <a:avLst/>
              </a:prstGeom>
            </p:spPr>
          </p:pic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35DE6DE-708F-5965-8F66-DD87D781EF4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680718" y="-1"/>
              <a:ext cx="3020875" cy="6858001"/>
              <a:chOff x="-1" y="0"/>
              <a:chExt cx="2564662" cy="6701909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943936B9-D42E-8B61-4C66-21D4C5EB693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-1" y="0"/>
                <a:ext cx="2564661" cy="3542071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F642C367-9A29-B913-B309-E75CA9CEA0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0" y="3159838"/>
                <a:ext cx="2564661" cy="3542071"/>
              </a:xfrm>
              <a:prstGeom prst="rect">
                <a:avLst/>
              </a:prstGeom>
            </p:spPr>
          </p:pic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37B4612-884F-E3AF-09D9-F025D95E854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8521078" y="0"/>
              <a:ext cx="3020875" cy="6858001"/>
              <a:chOff x="-1" y="0"/>
              <a:chExt cx="2564662" cy="6701909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A78A79C2-8FB2-C348-8F31-4F347EB66F9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-1" y="0"/>
                <a:ext cx="2564661" cy="3542071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0184DF01-BC74-F17B-3465-DD3C146FE88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2"/>
              <a:srcRect r="13521" b="8183"/>
              <a:stretch/>
            </p:blipFill>
            <p:spPr>
              <a:xfrm>
                <a:off x="0" y="3159838"/>
                <a:ext cx="2564661" cy="3542071"/>
              </a:xfrm>
              <a:prstGeom prst="rect">
                <a:avLst/>
              </a:prstGeom>
            </p:spPr>
          </p:pic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57EA49F2-A19F-B2E5-00F0-13B9394B5827}"/>
              </a:ext>
            </a:extLst>
          </p:cNvPr>
          <p:cNvSpPr txBox="1"/>
          <p:nvPr/>
        </p:nvSpPr>
        <p:spPr>
          <a:xfrm>
            <a:off x="190681" y="237426"/>
            <a:ext cx="545498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Beech Home Learning</a:t>
            </a:r>
            <a:endParaRPr lang="en-US" sz="40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443219-A9BC-CDB5-0EC7-06A11317F5B5}"/>
              </a:ext>
            </a:extLst>
          </p:cNvPr>
          <p:cNvSpPr txBox="1"/>
          <p:nvPr/>
        </p:nvSpPr>
        <p:spPr>
          <a:xfrm>
            <a:off x="6819162" y="237426"/>
            <a:ext cx="545498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/>
            <a:r>
              <a:rPr lang="en-GB" sz="40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Half Term: Summer 1</a:t>
            </a:r>
            <a:endParaRPr lang="en-US" sz="4000" b="1">
              <a:solidFill>
                <a:schemeClr val="tx2">
                  <a:lumMod val="75000"/>
                  <a:lumOff val="25000"/>
                </a:schemeClr>
              </a:solidFill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31" name="Internal Storage 30">
            <a:extLst>
              <a:ext uri="{FF2B5EF4-FFF2-40B4-BE49-F238E27FC236}">
                <a16:creationId xmlns:a16="http://schemas.microsoft.com/office/drawing/2014/main" id="{87F7E2B5-3AAA-D838-5A4B-2C95AD0EC53D}"/>
              </a:ext>
            </a:extLst>
          </p:cNvPr>
          <p:cNvSpPr/>
          <p:nvPr/>
        </p:nvSpPr>
        <p:spPr>
          <a:xfrm>
            <a:off x="6450988" y="995788"/>
            <a:ext cx="5340412" cy="2628778"/>
          </a:xfrm>
          <a:prstGeom prst="flowChartInternalStorage">
            <a:avLst/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17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endParaRPr lang="en-GB" sz="17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endParaRPr lang="en-GB" sz="17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GB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Please access My Maths to find three tasks to complete over the half term (equal to one each fortnight). Please ask if you need your login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GB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details. Here is the link: 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MyMaths login page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en-US" sz="14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Learn times tables/division facts as often as possible.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Login to TTRS to practise recalling these facts.</a:t>
            </a:r>
            <a:endParaRPr lang="en-US" sz="1400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US" sz="1400" b="1" dirty="0">
                <a:solidFill>
                  <a:srgbClr val="205C96"/>
                </a:solidFill>
                <a:latin typeface="Dreaming Outloud Pro"/>
                <a:cs typeface="Dreaming Outloud Pr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https://ttrockstars.com/</a:t>
            </a:r>
            <a:endParaRPr lang="en-US" sz="1400" dirty="0">
              <a:solidFill>
                <a:srgbClr val="000000"/>
              </a:solidFill>
              <a:latin typeface="Dreaming Outloud Pro"/>
              <a:cs typeface="Dreaming Outloud Pro"/>
            </a:endParaRPr>
          </a:p>
          <a:p>
            <a:endParaRPr lang="en-US" sz="900" b="1">
              <a:solidFill>
                <a:srgbClr val="205C96"/>
              </a:solidFill>
              <a:latin typeface="Dreaming Outloud Pro"/>
              <a:cs typeface="Dreaming Outloud Pro"/>
            </a:endParaRPr>
          </a:p>
          <a:p>
            <a:endParaRPr lang="en-US" sz="16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US" sz="1700" dirty="0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 </a:t>
            </a:r>
          </a:p>
          <a:p>
            <a:endParaRPr lang="en-US" sz="600">
              <a:solidFill>
                <a:schemeClr val="tx2">
                  <a:lumMod val="75000"/>
                  <a:lumOff val="25000"/>
                </a:schemeClr>
              </a:solidFill>
              <a:ea typeface="+mn-lt"/>
              <a:cs typeface="+mn-lt"/>
            </a:endParaRPr>
          </a:p>
        </p:txBody>
      </p:sp>
      <p:sp>
        <p:nvSpPr>
          <p:cNvPr id="63" name="Rectangle: Folded Corner 62">
            <a:extLst>
              <a:ext uri="{FF2B5EF4-FFF2-40B4-BE49-F238E27FC236}">
                <a16:creationId xmlns:a16="http://schemas.microsoft.com/office/drawing/2014/main" id="{5C439F1C-2EA7-DDF9-E291-E41274027D62}"/>
              </a:ext>
            </a:extLst>
          </p:cNvPr>
          <p:cNvSpPr/>
          <p:nvPr/>
        </p:nvSpPr>
        <p:spPr>
          <a:xfrm>
            <a:off x="309809" y="918809"/>
            <a:ext cx="5937558" cy="2779135"/>
          </a:xfrm>
          <a:prstGeom prst="foldedCorner">
            <a:avLst/>
          </a:prstGeom>
          <a:solidFill>
            <a:srgbClr val="FEFC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2000" b="1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GB" sz="20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Dear parents/carers,</a:t>
            </a:r>
            <a:endParaRPr lang="en-GB" sz="2000">
              <a:solidFill>
                <a:schemeClr val="tx2">
                  <a:lumMod val="75000"/>
                  <a:lumOff val="25000"/>
                </a:schemeClr>
              </a:solidFill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endParaRPr lang="en-GB" sz="2000" b="1" dirty="0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  <a:p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Beech class have returned with </a:t>
            </a:r>
            <a:r>
              <a:rPr lang="en-GB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enthusiasm to learn! This term we will be exploring significant </a:t>
            </a:r>
            <a:r>
              <a:rPr lang="en-GB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individuals such as Marie Curie and Ernest Shackleton, writing biographies, and exploring how the river Nile </a:t>
            </a:r>
            <a:r>
              <a:rPr lang="en-GB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supported the rise of the Ancient Egyptian civilisation. </a:t>
            </a:r>
          </a:p>
          <a:p>
            <a:r>
              <a:rPr lang="en-GB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Kind regards,</a:t>
            </a:r>
          </a:p>
          <a:p>
            <a:r>
              <a:rPr lang="en-GB" sz="20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Miss Bennett.</a:t>
            </a:r>
            <a:endParaRPr lang="en-GB" sz="2000" b="1" dirty="0">
              <a:solidFill>
                <a:schemeClr val="tx2">
                  <a:lumMod val="75000"/>
                  <a:lumOff val="25000"/>
                </a:schemeClr>
              </a:solidFill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BB18C63-1966-E3F7-3992-9FFE70C76FDF}"/>
              </a:ext>
            </a:extLst>
          </p:cNvPr>
          <p:cNvSpPr txBox="1"/>
          <p:nvPr/>
        </p:nvSpPr>
        <p:spPr>
          <a:xfrm rot="19831938">
            <a:off x="3210122" y="4474617"/>
            <a:ext cx="1521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2" name="Picture 1" descr="Book Open Blank · Free vector graphic on Pixabay">
            <a:extLst>
              <a:ext uri="{FF2B5EF4-FFF2-40B4-BE49-F238E27FC236}">
                <a16:creationId xmlns:a16="http://schemas.microsoft.com/office/drawing/2014/main" id="{35C9FE71-960B-7A0D-7F3F-6BC1D13A38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98" y="3449928"/>
            <a:ext cx="5252113" cy="3191574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8F6842A3-AA3C-744A-E943-5E9B0B99DF80}"/>
              </a:ext>
            </a:extLst>
          </p:cNvPr>
          <p:cNvSpPr txBox="1"/>
          <p:nvPr/>
        </p:nvSpPr>
        <p:spPr>
          <a:xfrm rot="21120000">
            <a:off x="1140788" y="3871026"/>
            <a:ext cx="1684519" cy="17851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GB" sz="2200" b="1">
              <a:solidFill>
                <a:schemeClr val="tx2">
                  <a:lumMod val="75000"/>
                  <a:lumOff val="25000"/>
                </a:schemeClr>
              </a:solidFill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GB" sz="22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/>
                <a:cs typeface="Dreaming Outloud Pro"/>
              </a:rPr>
              <a:t>Please aim to read at least 5  times each</a:t>
            </a:r>
            <a:endParaRPr lang="en-US" sz="2200" b="1">
              <a:solidFill>
                <a:schemeClr val="tx2">
                  <a:lumMod val="75000"/>
                  <a:lumOff val="25000"/>
                </a:schemeClr>
              </a:solidFill>
              <a:latin typeface="Dreaming Outloud Pro"/>
              <a:cs typeface="Dreaming Outloud Pr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7EB21D-A5DF-F879-52BA-60B0E1FC3AE5}"/>
              </a:ext>
            </a:extLst>
          </p:cNvPr>
          <p:cNvSpPr txBox="1"/>
          <p:nvPr/>
        </p:nvSpPr>
        <p:spPr>
          <a:xfrm rot="20100000">
            <a:off x="2793025" y="3876052"/>
            <a:ext cx="20042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b="1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week and record this in your reading diary</a:t>
            </a:r>
            <a:r>
              <a:rPr lang="en-GB" sz="2200">
                <a:solidFill>
                  <a:schemeClr val="tx2">
                    <a:lumMod val="75000"/>
                    <a:lumOff val="25000"/>
                  </a:schemeClr>
                </a:solidFill>
                <a:latin typeface="Dreaming Outloud Pro" panose="03050502040302030504" pitchFamily="66" charset="77"/>
                <a:cs typeface="Dreaming Outloud Pro" panose="03050502040302030504" pitchFamily="66" charset="77"/>
              </a:rPr>
              <a:t>.</a:t>
            </a:r>
            <a:endParaRPr lang="en-US" sz="2200"/>
          </a:p>
        </p:txBody>
      </p:sp>
      <p:pic>
        <p:nvPicPr>
          <p:cNvPr id="5" name="Picture 4" descr="Clipart - Pencil">
            <a:extLst>
              <a:ext uri="{FF2B5EF4-FFF2-40B4-BE49-F238E27FC236}">
                <a16:creationId xmlns:a16="http://schemas.microsoft.com/office/drawing/2014/main" id="{A936091A-75D3-D45C-70AC-3D72B21819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9495">
            <a:off x="4196616" y="4680791"/>
            <a:ext cx="631907" cy="632607"/>
          </a:xfrm>
          <a:prstGeom prst="rect">
            <a:avLst/>
          </a:prstGeom>
        </p:spPr>
      </p:pic>
      <p:pic>
        <p:nvPicPr>
          <p:cNvPr id="8" name="Picture 7" descr="Text Box, Picture">
            <a:extLst>
              <a:ext uri="{FF2B5EF4-FFF2-40B4-BE49-F238E27FC236}">
                <a16:creationId xmlns:a16="http://schemas.microsoft.com/office/drawing/2014/main" id="{329E1E66-2740-17CB-E28E-A6DC86E2162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3376" t="-8661" r="3000" b="2826"/>
          <a:stretch/>
        </p:blipFill>
        <p:spPr>
          <a:xfrm>
            <a:off x="5597688" y="-77446"/>
            <a:ext cx="1053102" cy="932637"/>
          </a:xfrm>
          <a:prstGeom prst="rect">
            <a:avLst/>
          </a:prstGeom>
        </p:spPr>
      </p:pic>
      <p:sp>
        <p:nvSpPr>
          <p:cNvPr id="674" name="TextBox 673">
            <a:extLst>
              <a:ext uri="{FF2B5EF4-FFF2-40B4-BE49-F238E27FC236}">
                <a16:creationId xmlns:a16="http://schemas.microsoft.com/office/drawing/2014/main" id="{6949CE43-248C-927A-4C53-709DB6F9F31A}"/>
              </a:ext>
            </a:extLst>
          </p:cNvPr>
          <p:cNvSpPr txBox="1"/>
          <p:nvPr/>
        </p:nvSpPr>
        <p:spPr>
          <a:xfrm>
            <a:off x="8513523" y="3616860"/>
            <a:ext cx="4382021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spcBef>
                <a:spcPts val="600"/>
              </a:spcBef>
              <a:buFont typeface=""/>
              <a:buChar char="•"/>
            </a:pPr>
            <a:r>
              <a:rPr lang="en-US" sz="1600" b="1">
                <a:solidFill>
                  <a:schemeClr val="tx2">
                    <a:lumMod val="76000"/>
                    <a:lumOff val="24000"/>
                  </a:schemeClr>
                </a:solidFill>
                <a:latin typeface="Dreaming Outloud Pro"/>
                <a:cs typeface="Arial"/>
              </a:rPr>
              <a:t>Complete one project​</a:t>
            </a:r>
            <a:endParaRPr lang="en-US" sz="1600" b="1">
              <a:solidFill>
                <a:schemeClr val="tx2">
                  <a:lumMod val="76000"/>
                  <a:lumOff val="24000"/>
                </a:schemeClr>
              </a:solidFill>
              <a:latin typeface="Dreaming Outloud Pro"/>
              <a:ea typeface="Calibri"/>
              <a:cs typeface="Arial"/>
            </a:endParaRPr>
          </a:p>
          <a:p>
            <a:pPr marL="228600" indent="-228600">
              <a:spcBef>
                <a:spcPts val="600"/>
              </a:spcBef>
              <a:buFont typeface=""/>
              <a:buChar char="•"/>
            </a:pPr>
            <a:r>
              <a:rPr lang="en-US" sz="1600" b="1">
                <a:solidFill>
                  <a:schemeClr val="tx2">
                    <a:lumMod val="76000"/>
                    <a:lumOff val="24000"/>
                  </a:schemeClr>
                </a:solidFill>
                <a:latin typeface="Dreaming Outloud Pro"/>
                <a:cs typeface="Arial"/>
              </a:rPr>
              <a:t>Have a go at some more if you wish​</a:t>
            </a:r>
            <a:endParaRPr lang="en-US" sz="1600" b="1">
              <a:solidFill>
                <a:schemeClr val="tx2">
                  <a:lumMod val="76000"/>
                  <a:lumOff val="24000"/>
                </a:schemeClr>
              </a:solidFill>
              <a:latin typeface="Dreaming Outloud Pro"/>
              <a:ea typeface="Calibri"/>
              <a:cs typeface="Arial"/>
            </a:endParaRPr>
          </a:p>
          <a:p>
            <a:pPr marL="228600" indent="-228600">
              <a:spcBef>
                <a:spcPts val="600"/>
              </a:spcBef>
              <a:buFont typeface=""/>
              <a:buChar char="•"/>
            </a:pPr>
            <a:r>
              <a:rPr lang="en-US" sz="1600" b="1">
                <a:solidFill>
                  <a:schemeClr val="tx2">
                    <a:lumMod val="76000"/>
                    <a:lumOff val="24000"/>
                  </a:schemeClr>
                </a:solidFill>
                <a:latin typeface="Dreaming Outloud Pro"/>
                <a:cs typeface="Arial"/>
              </a:rPr>
              <a:t>Bring to school by </a:t>
            </a:r>
            <a:endParaRPr lang="en-US" sz="1600" b="1">
              <a:solidFill>
                <a:schemeClr val="tx2">
                  <a:lumMod val="76000"/>
                  <a:lumOff val="24000"/>
                </a:schemeClr>
              </a:solidFill>
              <a:latin typeface="Dreaming Outloud Pro"/>
              <a:ea typeface="Calibri"/>
              <a:cs typeface="Arial"/>
            </a:endParaRPr>
          </a:p>
        </p:txBody>
      </p:sp>
      <p:sp>
        <p:nvSpPr>
          <p:cNvPr id="700" name="Rectangle: Folded Corner 699">
            <a:extLst>
              <a:ext uri="{FF2B5EF4-FFF2-40B4-BE49-F238E27FC236}">
                <a16:creationId xmlns:a16="http://schemas.microsoft.com/office/drawing/2014/main" id="{4980ABB0-72F9-62E9-9179-8D9F158D7152}"/>
              </a:ext>
            </a:extLst>
          </p:cNvPr>
          <p:cNvSpPr/>
          <p:nvPr/>
        </p:nvSpPr>
        <p:spPr>
          <a:xfrm>
            <a:off x="6071089" y="3700225"/>
            <a:ext cx="2319591" cy="83243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2">
                    <a:lumMod val="76000"/>
                    <a:lumOff val="24000"/>
                  </a:schemeClr>
                </a:solidFill>
                <a:latin typeface="Dreaming Outloud Pro"/>
                <a:cs typeface="Dreaming Outloud Pro"/>
              </a:rPr>
              <a:t>Projects</a:t>
            </a:r>
          </a:p>
        </p:txBody>
      </p:sp>
      <p:graphicFrame>
        <p:nvGraphicFramePr>
          <p:cNvPr id="709" name="Table 708">
            <a:extLst>
              <a:ext uri="{FF2B5EF4-FFF2-40B4-BE49-F238E27FC236}">
                <a16:creationId xmlns:a16="http://schemas.microsoft.com/office/drawing/2014/main" id="{C101DC86-D594-A2B6-7D78-A3B04E8D1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613304"/>
              </p:ext>
            </p:extLst>
          </p:nvPr>
        </p:nvGraphicFramePr>
        <p:xfrm>
          <a:off x="6126234" y="4666233"/>
          <a:ext cx="5716148" cy="21155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9037">
                  <a:extLst>
                    <a:ext uri="{9D8B030D-6E8A-4147-A177-3AD203B41FA5}">
                      <a16:colId xmlns:a16="http://schemas.microsoft.com/office/drawing/2014/main" val="3592937724"/>
                    </a:ext>
                  </a:extLst>
                </a:gridCol>
                <a:gridCol w="1429037">
                  <a:extLst>
                    <a:ext uri="{9D8B030D-6E8A-4147-A177-3AD203B41FA5}">
                      <a16:colId xmlns:a16="http://schemas.microsoft.com/office/drawing/2014/main" val="1602763218"/>
                    </a:ext>
                  </a:extLst>
                </a:gridCol>
                <a:gridCol w="1429037">
                  <a:extLst>
                    <a:ext uri="{9D8B030D-6E8A-4147-A177-3AD203B41FA5}">
                      <a16:colId xmlns:a16="http://schemas.microsoft.com/office/drawing/2014/main" val="1786343023"/>
                    </a:ext>
                  </a:extLst>
                </a:gridCol>
                <a:gridCol w="1429037">
                  <a:extLst>
                    <a:ext uri="{9D8B030D-6E8A-4147-A177-3AD203B41FA5}">
                      <a16:colId xmlns:a16="http://schemas.microsoft.com/office/drawing/2014/main" val="1192562096"/>
                    </a:ext>
                  </a:extLst>
                </a:gridCol>
              </a:tblGrid>
              <a:tr h="37819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Science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Art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PSHE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History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153498"/>
                  </a:ext>
                </a:extLst>
              </a:tr>
              <a:tr h="12139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  <a:cs typeface="Dreaming Outloud Pro"/>
                        </a:rPr>
                        <a:t>Create your own example of the water cycle with this simple at home experiment.</a:t>
                      </a:r>
                      <a:endParaRPr lang="en-US" sz="1400" b="0" i="0" u="none" strike="noStrike" noProof="0">
                        <a:solidFill>
                          <a:srgbClr val="000000"/>
                        </a:solidFill>
                        <a:latin typeface="Dreaming Outloud Pro"/>
                        <a:cs typeface="Dreaming Outloud Pro"/>
                      </a:endParaRPr>
                    </a:p>
                    <a:p>
                      <a:pPr lvl="0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Aptos"/>
                          <a:hlinkClick r:id="rId8"/>
                        </a:rPr>
                        <a:t>K-2-Experiment-Water-Cycle.pdf</a:t>
                      </a:r>
                      <a:endParaRPr lang="en-US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Create your own message using ancient </a:t>
                      </a:r>
                      <a:r>
                        <a:rPr lang="en-US" sz="1400" b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hieroglyphics</a:t>
                      </a:r>
                    </a:p>
                    <a:p>
                      <a:pPr lvl="0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hlinkClick r:id="rId9"/>
                        </a:rPr>
                        <a:t>Facts about hieroglyphics | National Geographic Kids</a:t>
                      </a:r>
                      <a:endParaRPr lang="en-US" sz="120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Write a poem about a person in your life you want to celebrate! </a:t>
                      </a:r>
                    </a:p>
                    <a:p>
                      <a:pPr lvl="0">
                        <a:buNone/>
                      </a:pPr>
                      <a:endParaRPr lang="en-US" sz="1400" b="1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latin typeface="Dreaming Outloud Pro"/>
                      </a:endParaRPr>
                    </a:p>
                    <a:p>
                      <a:pPr lvl="0">
                        <a:buNone/>
                      </a:pPr>
                      <a:endParaRPr lang="en-US" sz="1400" b="1">
                        <a:solidFill>
                          <a:schemeClr val="tx2">
                            <a:lumMod val="76000"/>
                            <a:lumOff val="24000"/>
                          </a:schemeClr>
                        </a:solidFill>
                        <a:latin typeface="Dreaming Outloud Pro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Research and create a fact file about a </a:t>
                      </a:r>
                      <a:r>
                        <a:rPr lang="en-US" sz="1400" b="1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chosen</a:t>
                      </a:r>
                      <a:r>
                        <a:rPr lang="en-US" sz="1400" b="1" dirty="0">
                          <a:solidFill>
                            <a:schemeClr val="tx2">
                              <a:lumMod val="76000"/>
                              <a:lumOff val="24000"/>
                            </a:schemeClr>
                          </a:solidFill>
                          <a:latin typeface="Dreaming Outloud Pro"/>
                        </a:rPr>
                        <a:t> person from history.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757498"/>
                  </a:ext>
                </a:extLst>
              </a:tr>
            </a:tbl>
          </a:graphicData>
        </a:graphic>
      </p:graphicFrame>
      <p:pic>
        <p:nvPicPr>
          <p:cNvPr id="3" name="Picture 2" descr="Thinking Clipart Images | Free Download | PNG Transparent Background -  Pngtree">
            <a:extLst>
              <a:ext uri="{FF2B5EF4-FFF2-40B4-BE49-F238E27FC236}">
                <a16:creationId xmlns:a16="http://schemas.microsoft.com/office/drawing/2014/main" id="{9D465C2F-C488-28BB-E1F6-9A27548B08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1437644" y="5890119"/>
            <a:ext cx="835437" cy="866751"/>
          </a:xfrm>
          <a:prstGeom prst="rect">
            <a:avLst/>
          </a:prstGeom>
        </p:spPr>
      </p:pic>
      <p:pic>
        <p:nvPicPr>
          <p:cNvPr id="15" name="Picture 14" descr="Times Table Rock Stars Wings Logo">
            <a:extLst>
              <a:ext uri="{FF2B5EF4-FFF2-40B4-BE49-F238E27FC236}">
                <a16:creationId xmlns:a16="http://schemas.microsoft.com/office/drawing/2014/main" id="{7B02B7FD-F13C-D22B-F214-6C478FB5FD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350672" y="2194776"/>
            <a:ext cx="1020872" cy="526914"/>
          </a:xfrm>
          <a:prstGeom prst="rect">
            <a:avLst/>
          </a:prstGeom>
        </p:spPr>
      </p:pic>
      <p:pic>
        <p:nvPicPr>
          <p:cNvPr id="11" name="Picture 10" descr="A white circle with black dots&#10;&#10;AI-generated content may be incorrect.">
            <a:extLst>
              <a:ext uri="{FF2B5EF4-FFF2-40B4-BE49-F238E27FC236}">
                <a16:creationId xmlns:a16="http://schemas.microsoft.com/office/drawing/2014/main" id="{5BF08189-4CEE-DB95-7ED0-6EE190E3C9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546073" y="2193163"/>
            <a:ext cx="521527" cy="51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96</cp:revision>
  <dcterms:created xsi:type="dcterms:W3CDTF">2025-05-07T20:02:15Z</dcterms:created>
  <dcterms:modified xsi:type="dcterms:W3CDTF">2026-04-17T19:11:52Z</dcterms:modified>
</cp:coreProperties>
</file>