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1AC"/>
    <a:srgbClr val="A4F5D9"/>
    <a:srgbClr val="9EA0DE"/>
    <a:srgbClr val="B6D6BB"/>
    <a:srgbClr val="FABEDF"/>
    <a:srgbClr val="FAD9F4"/>
    <a:srgbClr val="FCD2A4"/>
    <a:srgbClr val="FAF7D9"/>
    <a:srgbClr val="DFD9FA"/>
    <a:srgbClr val="F7B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D42B5C-18E6-43AB-148C-BA6B964F36FB}" v="656" dt="2026-04-17T19:31:29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7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8" /><Relationship Type="http://schemas.openxmlformats.org/officeDocument/2006/relationships/customXml" Target="../customXml/item3.xml" Id="rId3" /><Relationship Type="http://schemas.openxmlformats.org/officeDocument/2006/relationships/viewProps" Target="viewProps.xml" Id="rId7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presProps" Target="presProps.xml" Id="rId6" /><Relationship Type="http://schemas.microsoft.com/office/2015/10/relationships/revisionInfo" Target="revisionInfo.xml" Id="rId11" /><Relationship Type="http://schemas.openxmlformats.org/officeDocument/2006/relationships/slide" Target="slides/slide1.xml" Id="rId5" /><Relationship Type="http://schemas.openxmlformats.org/officeDocument/2006/relationships/slideMaster" Target="slideMasters/slideMaster1.xml" Id="rId4" /><Relationship Type="http://schemas.openxmlformats.org/officeDocument/2006/relationships/tableStyles" Target="tableStyles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8EA71C-2099-A08A-CC13-B37085911B41}"/>
              </a:ext>
            </a:extLst>
          </p:cNvPr>
          <p:cNvSpPr txBox="1"/>
          <p:nvPr/>
        </p:nvSpPr>
        <p:spPr>
          <a:xfrm>
            <a:off x="1028700" y="266699"/>
            <a:ext cx="410935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cs typeface="Calibri"/>
              </a:rPr>
              <a:t>Curriculum Map – Beech – Summer 2026</a:t>
            </a:r>
            <a:endParaRPr lang="en-US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0DD041-E2E1-9583-71CA-C776AAB6C59A}"/>
              </a:ext>
            </a:extLst>
          </p:cNvPr>
          <p:cNvSpPr txBox="1"/>
          <p:nvPr/>
        </p:nvSpPr>
        <p:spPr>
          <a:xfrm>
            <a:off x="408214" y="735819"/>
            <a:ext cx="1958690" cy="4985980"/>
          </a:xfrm>
          <a:prstGeom prst="rect">
            <a:avLst/>
          </a:prstGeom>
          <a:solidFill>
            <a:srgbClr val="9DEAE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>
                <a:highlight>
                  <a:srgbClr val="FFFF00"/>
                </a:highlight>
                <a:cs typeface="Calibri"/>
              </a:rPr>
              <a:t>Math</a:t>
            </a:r>
            <a:endParaRPr lang="en-US" sz="1100" b="1" u="sng" dirty="0" err="1">
              <a:highlight>
                <a:srgbClr val="FFFF00"/>
              </a:highlight>
              <a:ea typeface="Calibri"/>
              <a:cs typeface="Calibri"/>
            </a:endParaRPr>
          </a:p>
          <a:p>
            <a:r>
              <a:rPr lang="en-GB" sz="1200" b="1" u="sng">
                <a:ea typeface="Calibri"/>
                <a:cs typeface="Calibri"/>
              </a:rPr>
              <a:t>Year 3&amp;4</a:t>
            </a:r>
            <a:endParaRPr lang="en-US" sz="1200" b="1" u="sng">
              <a:highlight>
                <a:srgbClr val="FFFF00"/>
              </a:highlight>
              <a:ea typeface="Calibri"/>
              <a:cs typeface="Calibri"/>
            </a:endParaRPr>
          </a:p>
          <a:p>
            <a:r>
              <a:rPr lang="en-GB" sz="1100" dirty="0">
                <a:ea typeface="Calibri" panose="020F0502020204030204"/>
                <a:cs typeface="Calibri" panose="020F0502020204030204"/>
              </a:rPr>
              <a:t>-Write tenths and </a:t>
            </a:r>
            <a:r>
              <a:rPr lang="en-GB" sz="1100" dirty="0" err="1">
                <a:ea typeface="Calibri" panose="020F0502020204030204"/>
                <a:cs typeface="Calibri" panose="020F0502020204030204"/>
              </a:rPr>
              <a:t>hundreths</a:t>
            </a:r>
            <a:r>
              <a:rPr lang="en-GB" sz="1100" dirty="0">
                <a:ea typeface="Calibri" panose="020F0502020204030204"/>
                <a:cs typeface="Calibri" panose="020F0502020204030204"/>
              </a:rPr>
              <a:t> as fractions and decimals</a:t>
            </a:r>
          </a:p>
          <a:p>
            <a:r>
              <a:rPr lang="en-GB" sz="1100">
                <a:ea typeface="Calibri" panose="020F0502020204030204"/>
                <a:cs typeface="Calibri" panose="020F0502020204030204"/>
              </a:rPr>
              <a:t>-compare and order decimals </a:t>
            </a:r>
            <a:endParaRPr lang="en-GB" sz="1100" dirty="0">
              <a:ea typeface="Calibri" panose="020F0502020204030204"/>
              <a:cs typeface="Calibri" panose="020F0502020204030204"/>
            </a:endParaRPr>
          </a:p>
          <a:p>
            <a:r>
              <a:rPr lang="en-GB" sz="1100">
                <a:ea typeface="Calibri" panose="020F0502020204030204"/>
                <a:cs typeface="Calibri" panose="020F0502020204030204"/>
              </a:rPr>
              <a:t>-Round to the nearest whole number</a:t>
            </a:r>
            <a:endParaRPr lang="en-GB" sz="1100" dirty="0">
              <a:ea typeface="Calibri" panose="020F0502020204030204"/>
              <a:cs typeface="Calibri" panose="020F0502020204030204"/>
            </a:endParaRPr>
          </a:p>
          <a:p>
            <a:r>
              <a:rPr lang="en-GB" sz="1200" dirty="0">
                <a:ea typeface="Calibri" panose="020F0502020204030204"/>
                <a:cs typeface="Calibri" panose="020F0502020204030204"/>
              </a:rPr>
              <a:t>-convert, estimate, and solve problems </a:t>
            </a:r>
            <a:r>
              <a:rPr lang="en-GB" sz="1200">
                <a:ea typeface="Calibri" panose="020F0502020204030204"/>
                <a:cs typeface="Calibri" panose="020F0502020204030204"/>
              </a:rPr>
              <a:t>related</a:t>
            </a:r>
            <a:r>
              <a:rPr lang="en-GB" sz="1200" dirty="0">
                <a:ea typeface="Calibri" panose="020F0502020204030204"/>
                <a:cs typeface="Calibri" panose="020F0502020204030204"/>
              </a:rPr>
              <a:t> to money.</a:t>
            </a:r>
          </a:p>
          <a:p>
            <a:r>
              <a:rPr lang="en-GB" sz="1200">
                <a:ea typeface="Calibri" panose="020F0502020204030204"/>
                <a:cs typeface="Calibri" panose="020F0502020204030204"/>
              </a:rPr>
              <a:t>-Interpret and draw line and bar graphs </a:t>
            </a: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r>
              <a:rPr lang="en-GB" sz="1200">
                <a:ea typeface="Calibri" panose="020F0502020204030204"/>
                <a:cs typeface="Calibri" panose="020F0502020204030204"/>
              </a:rPr>
              <a:t>-Collect and represent data </a:t>
            </a: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r>
              <a:rPr lang="en-GB" sz="1200">
                <a:ea typeface="Calibri" panose="020F0502020204030204"/>
                <a:cs typeface="Calibri" panose="020F0502020204030204"/>
              </a:rPr>
              <a:t>-Convert between 12- and 24-hour time.</a:t>
            </a: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r>
              <a:rPr lang="en-GB" sz="1200" b="1" u="sng">
                <a:ea typeface="Calibri" panose="020F0502020204030204"/>
                <a:cs typeface="Calibri" panose="020F0502020204030204"/>
              </a:rPr>
              <a:t>Year 2</a:t>
            </a:r>
          </a:p>
          <a:p>
            <a:r>
              <a:rPr lang="en-GB" sz="1200">
                <a:ea typeface="Calibri" panose="020F0502020204030204"/>
                <a:cs typeface="Calibri" panose="020F0502020204030204"/>
              </a:rPr>
              <a:t>-compare and calculate amounts of money.</a:t>
            </a: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r>
              <a:rPr lang="en-GB" sz="1200">
                <a:ea typeface="Calibri" panose="020F0502020204030204"/>
                <a:cs typeface="Calibri" panose="020F0502020204030204"/>
              </a:rPr>
              <a:t>-Begin to solve word problems related to money.</a:t>
            </a: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r>
              <a:rPr lang="en-GB" sz="1200">
                <a:ea typeface="Calibri" panose="020F0502020204030204"/>
                <a:cs typeface="Calibri" panose="020F0502020204030204"/>
              </a:rPr>
              <a:t>-Read o'clock and half past.</a:t>
            </a: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r>
              <a:rPr lang="en-GB" sz="1200">
                <a:ea typeface="Calibri" panose="020F0502020204030204"/>
                <a:cs typeface="Calibri" panose="020F0502020204030204"/>
              </a:rPr>
              <a:t>-Tell the time to the hour and nearest 5 minutes.</a:t>
            </a: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r>
              <a:rPr lang="en-GB" sz="1200" dirty="0">
                <a:ea typeface="Calibri" panose="020F0502020204030204"/>
                <a:cs typeface="Calibri" panose="020F0502020204030204"/>
              </a:rPr>
              <a:t>-Draw and </a:t>
            </a:r>
            <a:r>
              <a:rPr lang="en-GB" sz="1200">
                <a:ea typeface="Calibri" panose="020F0502020204030204"/>
                <a:cs typeface="Calibri" panose="020F0502020204030204"/>
              </a:rPr>
              <a:t>interpret</a:t>
            </a:r>
            <a:r>
              <a:rPr lang="en-GB" sz="1200" dirty="0">
                <a:ea typeface="Calibri" panose="020F0502020204030204"/>
                <a:cs typeface="Calibri" panose="020F0502020204030204"/>
              </a:rPr>
              <a:t> pictograms.</a:t>
            </a:r>
          </a:p>
          <a:p>
            <a:r>
              <a:rPr lang="en-GB" sz="1100">
                <a:ea typeface="Calibri" panose="020F0502020204030204"/>
                <a:cs typeface="Calibri" panose="020F0502020204030204"/>
              </a:rPr>
              <a:t>-Create and record data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B01DCB-4261-0A2F-5215-D4785BF05AB3}"/>
              </a:ext>
            </a:extLst>
          </p:cNvPr>
          <p:cNvSpPr txBox="1"/>
          <p:nvPr/>
        </p:nvSpPr>
        <p:spPr>
          <a:xfrm>
            <a:off x="2491571" y="734145"/>
            <a:ext cx="2846021" cy="5973397"/>
          </a:xfrm>
          <a:prstGeom prst="rect">
            <a:avLst/>
          </a:prstGeom>
          <a:solidFill>
            <a:srgbClr val="CFAEE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highlight>
                  <a:srgbClr val="FFFF00"/>
                </a:highlight>
                <a:cs typeface="Calibri"/>
              </a:rPr>
              <a:t>English</a:t>
            </a:r>
          </a:p>
          <a:p>
            <a:r>
              <a:rPr lang="en-US" sz="1200" b="1" u="sng" dirty="0">
                <a:ea typeface="Calibri"/>
                <a:cs typeface="Calibri"/>
              </a:rPr>
              <a:t>Fantastically great women who changed </a:t>
            </a:r>
            <a:r>
              <a:rPr lang="en-US" sz="1200" b="1" u="sng">
                <a:ea typeface="Calibri"/>
                <a:cs typeface="Calibri"/>
              </a:rPr>
              <a:t>history</a:t>
            </a:r>
          </a:p>
          <a:p>
            <a:r>
              <a:rPr lang="en-US" sz="1200" b="1">
                <a:ea typeface="Calibri"/>
                <a:cs typeface="Calibri"/>
              </a:rPr>
              <a:t>To write an autobiography of a </a:t>
            </a:r>
            <a:r>
              <a:rPr lang="en-US" sz="1200" b="1" dirty="0">
                <a:ea typeface="Calibri"/>
                <a:cs typeface="Calibri"/>
              </a:rPr>
              <a:t>significant person in history.</a:t>
            </a:r>
            <a:endParaRPr lang="en-US" sz="1200" b="1" u="sng">
              <a:ea typeface="Calibri"/>
              <a:cs typeface="Calibri"/>
            </a:endParaRPr>
          </a:p>
          <a:p>
            <a:r>
              <a:rPr lang="en-US" sz="1200" dirty="0">
                <a:ea typeface="Calibri"/>
                <a:cs typeface="Calibri"/>
              </a:rPr>
              <a:t>-consider layout of writing, </a:t>
            </a:r>
            <a:r>
              <a:rPr lang="en-US" sz="1200">
                <a:ea typeface="Calibri"/>
                <a:cs typeface="Calibri"/>
              </a:rPr>
              <a:t>paragraphs,</a:t>
            </a:r>
            <a:r>
              <a:rPr lang="en-US" sz="1200" dirty="0">
                <a:ea typeface="Calibri"/>
                <a:cs typeface="Calibri"/>
              </a:rPr>
              <a:t> and information.</a:t>
            </a:r>
          </a:p>
          <a:p>
            <a:r>
              <a:rPr lang="en-US" sz="1200">
                <a:ea typeface="Calibri"/>
                <a:cs typeface="Calibri"/>
              </a:rPr>
              <a:t>-Order and sequence information in chronological time.</a:t>
            </a:r>
            <a:endParaRPr lang="en-US" sz="1200" dirty="0">
              <a:ea typeface="Calibri"/>
              <a:cs typeface="Calibri"/>
            </a:endParaRPr>
          </a:p>
          <a:p>
            <a:r>
              <a:rPr lang="en-US" sz="1200" dirty="0">
                <a:ea typeface="Calibri"/>
                <a:cs typeface="Calibri"/>
              </a:rPr>
              <a:t>-use subheadings and headings to </a:t>
            </a:r>
            <a:r>
              <a:rPr lang="en-US" sz="1200" dirty="0" err="1">
                <a:ea typeface="Calibri"/>
                <a:cs typeface="Calibri"/>
              </a:rPr>
              <a:t>organise</a:t>
            </a:r>
            <a:r>
              <a:rPr lang="en-US" sz="1200" dirty="0">
                <a:ea typeface="Calibri"/>
                <a:cs typeface="Calibri"/>
              </a:rPr>
              <a:t> themes of information.</a:t>
            </a:r>
          </a:p>
          <a:p>
            <a:endParaRPr lang="en-US" sz="1200" dirty="0">
              <a:ea typeface="Calibri"/>
              <a:cs typeface="Calibri"/>
            </a:endParaRPr>
          </a:p>
          <a:p>
            <a:r>
              <a:rPr lang="en-US" sz="1200" b="1" u="sng">
                <a:ea typeface="Calibri"/>
                <a:cs typeface="Calibri"/>
              </a:rPr>
              <a:t>The Dragon Machine</a:t>
            </a:r>
          </a:p>
          <a:p>
            <a:r>
              <a:rPr lang="en-US" sz="1200" b="1" dirty="0">
                <a:ea typeface="Calibri"/>
                <a:cs typeface="Calibri"/>
              </a:rPr>
              <a:t>To write a story based on a machine that creates fantastical creatures.</a:t>
            </a:r>
            <a:endParaRPr lang="en-US"/>
          </a:p>
          <a:p>
            <a:r>
              <a:rPr lang="en-US" sz="1200" b="1">
                <a:ea typeface="Calibri"/>
                <a:cs typeface="Calibri"/>
              </a:rPr>
              <a:t>-</a:t>
            </a:r>
            <a:r>
              <a:rPr lang="en-US" sz="1200">
                <a:ea typeface="Calibri"/>
                <a:cs typeface="Calibri"/>
              </a:rPr>
              <a:t>evaluate</a:t>
            </a:r>
            <a:r>
              <a:rPr lang="en-US" sz="1200" dirty="0">
                <a:ea typeface="Calibri"/>
                <a:cs typeface="Calibri"/>
              </a:rPr>
              <a:t> and improve writing by upleveling word choice or editing spelling errors.</a:t>
            </a:r>
          </a:p>
          <a:p>
            <a:r>
              <a:rPr lang="en-US" sz="1200" dirty="0">
                <a:ea typeface="Calibri"/>
                <a:cs typeface="Calibri"/>
              </a:rPr>
              <a:t>-Use present and past tense consistently throughout a </a:t>
            </a:r>
            <a:r>
              <a:rPr lang="en-US" sz="1200">
                <a:ea typeface="Calibri"/>
                <a:cs typeface="Calibri"/>
              </a:rPr>
              <a:t>narrative</a:t>
            </a:r>
            <a:r>
              <a:rPr lang="en-US" sz="1200" dirty="0">
                <a:ea typeface="Calibri"/>
                <a:cs typeface="Calibri"/>
              </a:rPr>
              <a:t>.</a:t>
            </a:r>
          </a:p>
          <a:p>
            <a:r>
              <a:rPr lang="en-US" sz="1200">
                <a:ea typeface="Calibri"/>
                <a:cs typeface="Calibri"/>
              </a:rPr>
              <a:t>-begin to accurately punctuate speech</a:t>
            </a:r>
          </a:p>
          <a:p>
            <a:r>
              <a:rPr lang="en-US" sz="1200" dirty="0">
                <a:ea typeface="Calibri"/>
                <a:cs typeface="Calibri"/>
              </a:rPr>
              <a:t>-create a clear narrative with settings, </a:t>
            </a:r>
            <a:r>
              <a:rPr lang="en-US" sz="1200">
                <a:ea typeface="Calibri"/>
                <a:cs typeface="Calibri"/>
              </a:rPr>
              <a:t>characters,</a:t>
            </a:r>
            <a:r>
              <a:rPr lang="en-US" sz="1200" dirty="0">
                <a:ea typeface="Calibri"/>
                <a:cs typeface="Calibri"/>
              </a:rPr>
              <a:t> and plot.</a:t>
            </a:r>
          </a:p>
          <a:p>
            <a:endParaRPr lang="en-US" sz="1200" b="1" dirty="0">
              <a:ea typeface="Calibri"/>
              <a:cs typeface="Calibri"/>
            </a:endParaRPr>
          </a:p>
          <a:p>
            <a:r>
              <a:rPr lang="en-US" sz="1200" b="1" u="sng">
                <a:ea typeface="Calibri"/>
                <a:cs typeface="Calibri"/>
              </a:rPr>
              <a:t>A River</a:t>
            </a:r>
          </a:p>
          <a:p>
            <a:r>
              <a:rPr lang="en-US" sz="1200" b="1" dirty="0">
                <a:ea typeface="Calibri"/>
                <a:cs typeface="Calibri"/>
              </a:rPr>
              <a:t>To write a poem showing the journey through a landscape.</a:t>
            </a:r>
            <a:endParaRPr lang="en-US"/>
          </a:p>
          <a:p>
            <a:r>
              <a:rPr lang="en-US" sz="1200" dirty="0">
                <a:ea typeface="Calibri"/>
                <a:cs typeface="Calibri"/>
              </a:rPr>
              <a:t>-Use adverbs, </a:t>
            </a:r>
            <a:r>
              <a:rPr lang="en-US" sz="1200">
                <a:ea typeface="Calibri"/>
                <a:cs typeface="Calibri"/>
              </a:rPr>
              <a:t>preposition,</a:t>
            </a:r>
            <a:r>
              <a:rPr lang="en-US" sz="1200" dirty="0">
                <a:ea typeface="Calibri"/>
                <a:cs typeface="Calibri"/>
              </a:rPr>
              <a:t> and expanded noun phrases.</a:t>
            </a:r>
          </a:p>
          <a:p>
            <a:r>
              <a:rPr lang="en-US" sz="1200">
                <a:ea typeface="Calibri"/>
                <a:cs typeface="Calibri"/>
              </a:rPr>
              <a:t>-use varied and ambitious vocabulary</a:t>
            </a:r>
            <a:endParaRPr lang="en-US" sz="1200" dirty="0">
              <a:ea typeface="Calibri"/>
              <a:cs typeface="Calibri"/>
            </a:endParaRPr>
          </a:p>
          <a:p>
            <a:r>
              <a:rPr lang="en-US" sz="1200">
                <a:ea typeface="Calibri"/>
                <a:cs typeface="Calibri"/>
              </a:rPr>
              <a:t>-perform poetry</a:t>
            </a:r>
            <a:endParaRPr lang="en-US" sz="1200" dirty="0">
              <a:ea typeface="Calibri"/>
              <a:cs typeface="Calibri"/>
            </a:endParaRPr>
          </a:p>
          <a:p>
            <a:r>
              <a:rPr lang="en-US" sz="1200" dirty="0">
                <a:ea typeface="Calibri"/>
                <a:cs typeface="Calibri"/>
              </a:rPr>
              <a:t>-</a:t>
            </a:r>
            <a:r>
              <a:rPr lang="en-US" sz="1200">
                <a:ea typeface="Calibri"/>
                <a:cs typeface="Calibri"/>
              </a:rPr>
              <a:t>evaluate and give feedback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55E898-FC4C-C565-5B22-5D16677E707D}"/>
              </a:ext>
            </a:extLst>
          </p:cNvPr>
          <p:cNvSpPr txBox="1"/>
          <p:nvPr/>
        </p:nvSpPr>
        <p:spPr>
          <a:xfrm>
            <a:off x="5346977" y="179770"/>
            <a:ext cx="2356756" cy="4193456"/>
          </a:xfrm>
          <a:prstGeom prst="rect">
            <a:avLst/>
          </a:prstGeom>
          <a:solidFill>
            <a:srgbClr val="F7B9A8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u="sng">
                <a:highlight>
                  <a:srgbClr val="FFFF00"/>
                </a:highlight>
                <a:cs typeface="Calibri"/>
              </a:rPr>
              <a:t>Science Year 3/4 </a:t>
            </a:r>
            <a:endParaRPr lang="en-US" sz="1400" u="sng">
              <a:highlight>
                <a:srgbClr val="FFFF00"/>
              </a:highlight>
              <a:ea typeface="Calibri"/>
              <a:cs typeface="Calibri"/>
            </a:endParaRPr>
          </a:p>
          <a:p>
            <a:r>
              <a:rPr lang="en-GB" sz="1100" u="sng">
                <a:highlight>
                  <a:srgbClr val="FFFF00"/>
                </a:highlight>
                <a:cs typeface="Calibri"/>
              </a:rPr>
              <a:t>Summer 1: States of Matter</a:t>
            </a:r>
            <a:endParaRPr lang="en-GB" sz="1100" u="sng">
              <a:highlight>
                <a:srgbClr val="FFFF00"/>
              </a:highlight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 sz="1200" dirty="0">
                <a:ea typeface="+mn-lt"/>
                <a:cs typeface="+mn-lt"/>
              </a:rPr>
              <a:t> </a:t>
            </a:r>
            <a:r>
              <a:rPr lang="en-GB" sz="1100" dirty="0">
                <a:ea typeface="+mn-lt"/>
                <a:cs typeface="+mn-lt"/>
              </a:rPr>
              <a:t>compare and group materials together, accor</a:t>
            </a:r>
            <a:r>
              <a:rPr lang="en-GB" sz="1100">
                <a:ea typeface="+mn-lt"/>
                <a:cs typeface="+mn-lt"/>
              </a:rPr>
              <a:t>ding to whether they are solid, liquids or gases.</a:t>
            </a:r>
            <a:endParaRPr lang="en-GB" sz="1100" dirty="0">
              <a:ea typeface="Calibri" panose="020F0502020204030204"/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ea typeface="Calibri" panose="020F0502020204030204"/>
                <a:cs typeface="Calibri" panose="020F0502020204030204"/>
              </a:rPr>
              <a:t>Observe and conduct experiments to understand that some materials change state when they are </a:t>
            </a:r>
            <a:r>
              <a:rPr lang="en-GB" sz="1100" dirty="0" err="1">
                <a:ea typeface="Calibri" panose="020F0502020204030204"/>
                <a:cs typeface="Calibri" panose="020F0502020204030204"/>
              </a:rPr>
              <a:t>ehated</a:t>
            </a:r>
            <a:r>
              <a:rPr lang="en-GB" sz="1100" dirty="0">
                <a:ea typeface="Calibri" panose="020F0502020204030204"/>
                <a:cs typeface="Calibri" panose="020F0502020204030204"/>
              </a:rPr>
              <a:t> or cooled.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ea typeface="Calibri" panose="020F0502020204030204"/>
                <a:cs typeface="Calibri" panose="020F0502020204030204"/>
              </a:rPr>
              <a:t>Measure and research the temperatures at which this happens in degrees </a:t>
            </a:r>
            <a:r>
              <a:rPr lang="en-GB" sz="1100" dirty="0" err="1">
                <a:ea typeface="Calibri"/>
                <a:cs typeface="Calibri"/>
              </a:rPr>
              <a:t>celsius</a:t>
            </a:r>
            <a:r>
              <a:rPr lang="en-GB" sz="1100" dirty="0">
                <a:ea typeface="Calibri"/>
                <a:cs typeface="Calibri"/>
              </a:rPr>
              <a:t>.</a:t>
            </a:r>
          </a:p>
          <a:p>
            <a:pPr marL="171450" indent="-171450">
              <a:buFont typeface="Arial"/>
              <a:buChar char="•"/>
            </a:pPr>
            <a:r>
              <a:rPr lang="en-GB" sz="1100">
                <a:ea typeface="Calibri"/>
                <a:cs typeface="Calibri"/>
              </a:rPr>
              <a:t>Understand evaporation and condensation.</a:t>
            </a:r>
            <a:endParaRPr lang="en-GB" sz="1100" dirty="0">
              <a:ea typeface="Calibri"/>
              <a:cs typeface="Calibri"/>
            </a:endParaRPr>
          </a:p>
          <a:p>
            <a:endParaRPr lang="en-GB" sz="1050" u="sng" dirty="0">
              <a:highlight>
                <a:srgbClr val="FFFF00"/>
              </a:highlight>
              <a:cs typeface="Calibri"/>
            </a:endParaRPr>
          </a:p>
          <a:p>
            <a:r>
              <a:rPr lang="en-GB" sz="1100" u="sng">
                <a:highlight>
                  <a:srgbClr val="FFFF00"/>
                </a:highlight>
                <a:cs typeface="Calibri"/>
              </a:rPr>
              <a:t>Summer 2:The Water Cycle</a:t>
            </a:r>
            <a:endParaRPr lang="en-GB" sz="1100" u="sng">
              <a:highlight>
                <a:srgbClr val="FFFF00"/>
              </a:highlight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ea typeface="Calibri"/>
                <a:cs typeface="Calibri"/>
              </a:rPr>
              <a:t>Draw and label </a:t>
            </a:r>
            <a:r>
              <a:rPr lang="en-GB" sz="1100">
                <a:ea typeface="Calibri"/>
                <a:cs typeface="Calibri"/>
              </a:rPr>
              <a:t>correct</a:t>
            </a:r>
            <a:r>
              <a:rPr lang="en-GB" sz="1100" dirty="0">
                <a:ea typeface="Calibri"/>
                <a:cs typeface="Calibri"/>
              </a:rPr>
              <a:t> diagrams of the water cycle.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ea typeface="+mn-lt"/>
                <a:cs typeface="+mn-lt"/>
              </a:rPr>
              <a:t>identify the part played by evaporation and condensation in the water cycle.</a:t>
            </a:r>
            <a:endParaRPr lang="en-GB" sz="1100" dirty="0">
              <a:ea typeface="Calibri" panose="020F0502020204030204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ea typeface="Calibri" panose="020F0502020204030204"/>
                <a:cs typeface="Calibri"/>
              </a:rPr>
              <a:t>Conduct experiments to show the role of </a:t>
            </a:r>
            <a:r>
              <a:rPr lang="en-GB" sz="1100">
                <a:ea typeface="Calibri" panose="020F0502020204030204"/>
                <a:cs typeface="Calibri"/>
              </a:rPr>
              <a:t>evaporation </a:t>
            </a:r>
            <a:r>
              <a:rPr lang="en-GB" sz="1100" dirty="0">
                <a:ea typeface="Calibri" panose="020F0502020204030204"/>
                <a:cs typeface="Calibri"/>
              </a:rPr>
              <a:t> and </a:t>
            </a:r>
            <a:r>
              <a:rPr lang="en-GB" sz="1100">
                <a:ea typeface="Calibri" panose="020F0502020204030204"/>
                <a:cs typeface="Calibri"/>
              </a:rPr>
              <a:t>condensation in the water cycle.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AB8276-EA4E-AD83-9A82-64E250844E96}"/>
              </a:ext>
            </a:extLst>
          </p:cNvPr>
          <p:cNvSpPr txBox="1"/>
          <p:nvPr/>
        </p:nvSpPr>
        <p:spPr>
          <a:xfrm>
            <a:off x="7815411" y="3826692"/>
            <a:ext cx="4240097" cy="2885405"/>
          </a:xfrm>
          <a:prstGeom prst="rect">
            <a:avLst/>
          </a:prstGeom>
          <a:solidFill>
            <a:srgbClr val="CAFAC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highlight>
                  <a:srgbClr val="FFFF00"/>
                </a:highlight>
                <a:cs typeface="Calibri"/>
              </a:rPr>
              <a:t>Geography and History</a:t>
            </a:r>
          </a:p>
          <a:p>
            <a:r>
              <a:rPr lang="en-US" sz="1050" b="1">
                <a:highlight>
                  <a:srgbClr val="FFFF00"/>
                </a:highlight>
                <a:cs typeface="Calibri"/>
              </a:rPr>
              <a:t>Spring 1: What makes someone a significant individual?</a:t>
            </a:r>
            <a:endParaRPr lang="en-US" sz="1100" b="1">
              <a:highlight>
                <a:srgbClr val="FFFF00"/>
              </a:highlight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050">
                <a:ea typeface="Calibri" panose="020F0502020204030204"/>
                <a:cs typeface="Calibri"/>
              </a:rPr>
              <a:t>Evaluate</a:t>
            </a:r>
            <a:r>
              <a:rPr lang="en-US" sz="1050" dirty="0">
                <a:ea typeface="Calibri" panose="020F0502020204030204"/>
                <a:cs typeface="Calibri"/>
              </a:rPr>
              <a:t> and explain what makes someone historically significant.</a:t>
            </a:r>
          </a:p>
          <a:p>
            <a:pPr marL="171450" indent="-171450">
              <a:buFont typeface="Arial"/>
              <a:buChar char="•"/>
            </a:pPr>
            <a:r>
              <a:rPr lang="en-US" sz="1050">
                <a:ea typeface="Calibri" panose="020F0502020204030204"/>
                <a:cs typeface="Calibri"/>
              </a:rPr>
              <a:t>Compare and contrast the significance of Marie Curie and Ernest Shackleton.</a:t>
            </a:r>
            <a:endParaRPr lang="en-US" sz="1050" dirty="0">
              <a:ea typeface="Calibri" panose="020F0502020204030204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050" dirty="0">
                <a:ea typeface="Calibri" panose="020F0502020204030204"/>
                <a:cs typeface="Calibri"/>
              </a:rPr>
              <a:t>Sequence and order key events related to each individual.</a:t>
            </a:r>
          </a:p>
          <a:p>
            <a:pPr marL="171450" indent="-171450">
              <a:buFont typeface="Arial"/>
              <a:buChar char="•"/>
            </a:pPr>
            <a:r>
              <a:rPr lang="en-US" sz="1050">
                <a:ea typeface="Calibri" panose="020F0502020204030204"/>
                <a:cs typeface="Calibri"/>
              </a:rPr>
              <a:t>Reach a conclusion of their global and individual significance using a range of primary and secondary resources.</a:t>
            </a:r>
            <a:endParaRPr lang="en-US" sz="1050" dirty="0">
              <a:ea typeface="Calibri" panose="020F0502020204030204"/>
              <a:cs typeface="Calibri"/>
            </a:endParaRPr>
          </a:p>
          <a:p>
            <a:r>
              <a:rPr lang="en-US" sz="1050" b="1" dirty="0">
                <a:highlight>
                  <a:srgbClr val="FFFF00"/>
                </a:highlight>
                <a:ea typeface="Calibri" panose="020F0502020204030204"/>
                <a:cs typeface="Calibri"/>
              </a:rPr>
              <a:t>Spring 2: What is River and why was the Nile significant to the </a:t>
            </a:r>
            <a:r>
              <a:rPr lang="en-US" sz="1050" b="1">
                <a:highlight>
                  <a:srgbClr val="FFFF00"/>
                </a:highlight>
                <a:ea typeface="Calibri" panose="020F0502020204030204"/>
                <a:cs typeface="Calibri"/>
              </a:rPr>
              <a:t>Egyptians</a:t>
            </a:r>
            <a:endParaRPr lang="en-US" sz="1050" b="1" dirty="0">
              <a:highlight>
                <a:srgbClr val="FFFF00"/>
              </a:highlight>
              <a:ea typeface="Calibri" panose="020F0502020204030204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050" dirty="0">
                <a:ea typeface="Calibri" panose="020F0502020204030204"/>
                <a:cs typeface="Calibri"/>
              </a:rPr>
              <a:t>Identify and name features of a river.</a:t>
            </a:r>
          </a:p>
          <a:p>
            <a:pPr marL="171450" indent="-171450">
              <a:buFont typeface="Arial"/>
              <a:buChar char="•"/>
            </a:pPr>
            <a:r>
              <a:rPr lang="en-US" sz="1050" dirty="0">
                <a:ea typeface="Calibri" panose="020F0502020204030204"/>
                <a:cs typeface="Calibri"/>
              </a:rPr>
              <a:t>Identify human and natural features surrounding rivers.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sz="1050" dirty="0">
                <a:ea typeface="Calibri" panose="020F0502020204030204"/>
                <a:cs typeface="Calibri"/>
              </a:rPr>
              <a:t>Locate and identify Egypt and the river Nile on a map. </a:t>
            </a:r>
          </a:p>
          <a:p>
            <a:pPr marL="171450" indent="-171450">
              <a:buFont typeface="Arial"/>
              <a:buChar char="•"/>
            </a:pPr>
            <a:r>
              <a:rPr lang="en-US" sz="1050" dirty="0">
                <a:ea typeface="Calibri" panose="020F0502020204030204"/>
                <a:cs typeface="Calibri"/>
              </a:rPr>
              <a:t>Understand the historical significance of the River Nile in the development of the Ancient Egyptian civilisation.</a:t>
            </a:r>
          </a:p>
          <a:p>
            <a:pPr marL="171450" indent="-171450">
              <a:buFont typeface="Arial"/>
              <a:buChar char="•"/>
            </a:pPr>
            <a:r>
              <a:rPr lang="en-US" sz="1050" dirty="0">
                <a:ea typeface="Calibri" panose="020F0502020204030204"/>
                <a:cs typeface="Calibri"/>
              </a:rPr>
              <a:t>Explore and identify maps of key rivers in the UK.</a:t>
            </a:r>
          </a:p>
          <a:p>
            <a:pPr marL="171450" indent="-171450">
              <a:buFont typeface="Arial"/>
              <a:buChar char="•"/>
            </a:pPr>
            <a:r>
              <a:rPr lang="en-US" sz="1050">
                <a:ea typeface="Calibri" panose="020F0502020204030204"/>
                <a:cs typeface="Calibri"/>
              </a:rPr>
              <a:t>Understand how rivers are formed and how they change overtime.</a:t>
            </a:r>
            <a:endParaRPr lang="en-US" sz="1050" dirty="0">
              <a:ea typeface="Calibri" panose="020F0502020204030204"/>
              <a:cs typeface="Calibri"/>
            </a:endParaRPr>
          </a:p>
          <a:p>
            <a:endParaRPr lang="en-US" sz="1200" dirty="0">
              <a:highlight>
                <a:srgbClr val="FFFF00"/>
              </a:highlight>
              <a:ea typeface="Calibri" panose="020F0502020204030204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210B44-C893-E0B5-BD1D-1798EC98F3F5}"/>
              </a:ext>
            </a:extLst>
          </p:cNvPr>
          <p:cNvSpPr txBox="1"/>
          <p:nvPr/>
        </p:nvSpPr>
        <p:spPr>
          <a:xfrm>
            <a:off x="7794998" y="216446"/>
            <a:ext cx="2356756" cy="3416320"/>
          </a:xfrm>
          <a:prstGeom prst="rect">
            <a:avLst/>
          </a:prstGeom>
          <a:solidFill>
            <a:srgbClr val="FCD2A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>
                <a:highlight>
                  <a:srgbClr val="FFFF00"/>
                </a:highlight>
                <a:cs typeface="Calibri"/>
              </a:rPr>
              <a:t>PSHE Year 3/4</a:t>
            </a:r>
            <a:endParaRPr lang="en-US" sz="1200" b="1" u="sng" dirty="0">
              <a:highlight>
                <a:srgbClr val="FFFF00"/>
              </a:highlight>
              <a:cs typeface="Calibri"/>
            </a:endParaRPr>
          </a:p>
          <a:p>
            <a:endParaRPr lang="en-US" sz="1200" b="1" dirty="0">
              <a:cs typeface="Calibri"/>
            </a:endParaRPr>
          </a:p>
          <a:p>
            <a:r>
              <a:rPr lang="en-US" sz="1200" b="1">
                <a:cs typeface="Calibri"/>
              </a:rPr>
              <a:t>Relationships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Jealousy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Love and loss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Memories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Getting on and falling out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Boyfriends and Girlfriends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ea typeface="Calibri"/>
                <a:cs typeface="Calibri"/>
              </a:rPr>
              <a:t>Celebrating my</a:t>
            </a: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 relationships with people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sz="1200" b="1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"/>
            </a:pPr>
            <a:r>
              <a:rPr lang="en-US" sz="1200" b="1">
                <a:solidFill>
                  <a:srgbClr val="000000"/>
                </a:solidFill>
                <a:ea typeface="Calibri"/>
                <a:cs typeface="Calibri"/>
              </a:rPr>
              <a:t>Changing me</a:t>
            </a:r>
            <a:endParaRPr lang="en-US" sz="1200" b="1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Unique</a:t>
            </a:r>
            <a:r>
              <a:rPr lang="en-US" sz="1200" dirty="0">
                <a:solidFill>
                  <a:srgbClr val="000000"/>
                </a:solidFill>
                <a:ea typeface="Calibri"/>
                <a:cs typeface="Calibri"/>
              </a:rPr>
              <a:t> me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ea typeface="Calibri"/>
                <a:cs typeface="Calibri"/>
              </a:rPr>
              <a:t>Having a </a:t>
            </a: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baby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Girls and puberty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Circles of change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Accepting change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ea typeface="Calibri"/>
                <a:cs typeface="Calibri"/>
              </a:rPr>
              <a:t>Looking ahead</a:t>
            </a:r>
            <a:endParaRPr lang="en-US" sz="12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EDD9D9-E799-A502-1B4F-01F7BDF1F6CF}"/>
              </a:ext>
            </a:extLst>
          </p:cNvPr>
          <p:cNvSpPr txBox="1"/>
          <p:nvPr/>
        </p:nvSpPr>
        <p:spPr>
          <a:xfrm>
            <a:off x="10269813" y="182829"/>
            <a:ext cx="1795601" cy="2492990"/>
          </a:xfrm>
          <a:prstGeom prst="rect">
            <a:avLst/>
          </a:prstGeom>
          <a:solidFill>
            <a:srgbClr val="FABED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>
                <a:cs typeface="Calibri"/>
              </a:rPr>
              <a:t>Computing-</a:t>
            </a:r>
            <a:endParaRPr lang="en-US" sz="1200" b="1" u="sng">
              <a:ea typeface="Calibri"/>
              <a:cs typeface="Calibri"/>
            </a:endParaRPr>
          </a:p>
          <a:p>
            <a:r>
              <a:rPr lang="en-US" sz="1200" b="1" u="sng">
                <a:ea typeface="Calibri"/>
                <a:cs typeface="Calibri"/>
              </a:rPr>
              <a:t>Creating media- stop-frame animation</a:t>
            </a:r>
            <a:endParaRPr lang="en-US" sz="1200" b="1" u="sng" dirty="0">
              <a:ea typeface="Calibri"/>
              <a:cs typeface="Calibri"/>
            </a:endParaRPr>
          </a:p>
          <a:p>
            <a:r>
              <a:rPr lang="en-US" sz="1200">
                <a:ea typeface="Calibri"/>
                <a:cs typeface="Calibri"/>
              </a:rPr>
              <a:t>Frame by frame</a:t>
            </a:r>
            <a:endParaRPr lang="en-US" sz="1200" dirty="0">
              <a:ea typeface="Calibri"/>
              <a:cs typeface="Calibri"/>
            </a:endParaRPr>
          </a:p>
          <a:p>
            <a:r>
              <a:rPr lang="en-US" sz="1200">
                <a:ea typeface="Calibri"/>
                <a:cs typeface="Calibri"/>
              </a:rPr>
              <a:t>Understanding animation</a:t>
            </a:r>
            <a:endParaRPr lang="en-US" sz="1200" dirty="0">
              <a:ea typeface="Calibri"/>
              <a:cs typeface="Calibri"/>
            </a:endParaRPr>
          </a:p>
          <a:p>
            <a:r>
              <a:rPr lang="en-US" sz="1200" dirty="0">
                <a:ea typeface="Calibri"/>
                <a:cs typeface="Calibri"/>
              </a:rPr>
              <a:t>Design and </a:t>
            </a:r>
            <a:r>
              <a:rPr lang="en-US" sz="1200">
                <a:ea typeface="Calibri"/>
                <a:cs typeface="Calibri"/>
              </a:rPr>
              <a:t>evaluate</a:t>
            </a:r>
            <a:endParaRPr lang="en-US" sz="1200" dirty="0">
              <a:ea typeface="Calibri"/>
              <a:cs typeface="Calibri"/>
            </a:endParaRPr>
          </a:p>
          <a:p>
            <a:r>
              <a:rPr lang="en-US" sz="1200" b="1" u="sng">
                <a:ea typeface="Calibri"/>
                <a:cs typeface="Calibri"/>
              </a:rPr>
              <a:t>Programming- events </a:t>
            </a:r>
            <a:r>
              <a:rPr lang="en-US" sz="1200" b="1" u="sng" dirty="0">
                <a:ea typeface="Calibri"/>
                <a:cs typeface="Calibri"/>
              </a:rPr>
              <a:t>and </a:t>
            </a:r>
            <a:r>
              <a:rPr lang="en-US" sz="1200" b="1" u="sng">
                <a:ea typeface="Calibri"/>
                <a:cs typeface="Calibri"/>
              </a:rPr>
              <a:t>actions in programming.</a:t>
            </a:r>
            <a:endParaRPr lang="en-US" sz="1200" b="1" u="sng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ea typeface="Calibri"/>
                <a:cs typeface="Calibri"/>
              </a:rPr>
              <a:t>Moving a sprite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ea typeface="Calibri"/>
                <a:cs typeface="Calibri"/>
              </a:rPr>
              <a:t>Adding </a:t>
            </a:r>
            <a:r>
              <a:rPr lang="en-US" sz="1200">
                <a:ea typeface="Calibri"/>
                <a:cs typeface="Calibri"/>
              </a:rPr>
              <a:t>features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ea typeface="Calibri"/>
                <a:cs typeface="Calibri"/>
              </a:rPr>
              <a:t>Debugging codes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ea typeface="Calibri"/>
                <a:cs typeface="Calibri"/>
              </a:rPr>
              <a:t>Making a project.</a:t>
            </a:r>
            <a:endParaRPr lang="en-US" sz="1200" dirty="0">
              <a:ea typeface="Calibri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07FE1C-B11E-908A-1CD1-755996EFC5BF}"/>
              </a:ext>
            </a:extLst>
          </p:cNvPr>
          <p:cNvSpPr txBox="1"/>
          <p:nvPr/>
        </p:nvSpPr>
        <p:spPr>
          <a:xfrm>
            <a:off x="5404447" y="4467546"/>
            <a:ext cx="2321698" cy="830997"/>
          </a:xfrm>
          <a:prstGeom prst="rect">
            <a:avLst/>
          </a:prstGeom>
          <a:solidFill>
            <a:srgbClr val="B6D6B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highlight>
                  <a:srgbClr val="FFFF00"/>
                </a:highlight>
                <a:cs typeface="Calibri"/>
              </a:rPr>
              <a:t>Music</a:t>
            </a:r>
          </a:p>
          <a:p>
            <a:r>
              <a:rPr lang="en-US" sz="1200">
                <a:ea typeface="Calibri"/>
                <a:cs typeface="Calibri"/>
              </a:rPr>
              <a:t>S1: The Beetles: Blackbird</a:t>
            </a:r>
          </a:p>
          <a:p>
            <a:endParaRPr lang="en-US" sz="1200" dirty="0">
              <a:ea typeface="Calibri"/>
              <a:cs typeface="Calibri"/>
            </a:endParaRPr>
          </a:p>
          <a:p>
            <a:r>
              <a:rPr lang="en-US" sz="1200">
                <a:ea typeface="Calibri" panose="020F0502020204030204"/>
                <a:cs typeface="Calibri"/>
              </a:rPr>
              <a:t>S2: Reflect, Rewind and Replay.</a:t>
            </a:r>
            <a:endParaRPr lang="en-US" sz="1200" b="1" dirty="0">
              <a:ea typeface="Calibri" panose="020F0502020204030204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E9A508-5227-E8BF-9FDF-CB28390E1BFE}"/>
              </a:ext>
            </a:extLst>
          </p:cNvPr>
          <p:cNvSpPr txBox="1"/>
          <p:nvPr/>
        </p:nvSpPr>
        <p:spPr>
          <a:xfrm>
            <a:off x="398792" y="5710759"/>
            <a:ext cx="1969895" cy="1015663"/>
          </a:xfrm>
          <a:prstGeom prst="rect">
            <a:avLst/>
          </a:prstGeom>
          <a:solidFill>
            <a:srgbClr val="FAD9F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highlight>
                  <a:srgbClr val="FFFF00"/>
                </a:highlight>
                <a:cs typeface="Calibri"/>
              </a:rPr>
              <a:t>Art and Design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ea typeface="Calibri" panose="020F0502020204030204"/>
                <a:cs typeface="Calibri"/>
              </a:rPr>
              <a:t>Design and make an </a:t>
            </a:r>
            <a:r>
              <a:rPr lang="en-US" sz="1200">
                <a:ea typeface="Calibri" panose="020F0502020204030204"/>
                <a:cs typeface="Calibri"/>
              </a:rPr>
              <a:t>Egyptian mask.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ea typeface="Calibri" panose="020F0502020204030204"/>
                <a:cs typeface="Calibri"/>
              </a:rPr>
              <a:t>Design and make an Egyptian chariot.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F931C5-2CCF-E4E8-481C-99E64540FA79}"/>
              </a:ext>
            </a:extLst>
          </p:cNvPr>
          <p:cNvSpPr txBox="1"/>
          <p:nvPr/>
        </p:nvSpPr>
        <p:spPr>
          <a:xfrm>
            <a:off x="5382036" y="5385926"/>
            <a:ext cx="2355315" cy="1292662"/>
          </a:xfrm>
          <a:prstGeom prst="rect">
            <a:avLst/>
          </a:prstGeom>
          <a:solidFill>
            <a:srgbClr val="9EA0D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cs typeface="Calibri"/>
              </a:rPr>
              <a:t>RE</a:t>
            </a:r>
          </a:p>
          <a:p>
            <a:r>
              <a:rPr lang="en-GB" sz="1100" b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L2.4</a:t>
            </a:r>
            <a:r>
              <a:rPr lang="en-GB" sz="110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What kind of world did Jesus want?</a:t>
            </a:r>
            <a:r>
              <a:rPr lang="en-GB" sz="1100" dirty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 </a:t>
            </a:r>
            <a:endParaRPr lang="en-US" sz="1100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endParaRPr lang="en-GB" sz="1100" dirty="0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r>
              <a:rPr lang="en-GB" sz="1100" b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L2.13</a:t>
            </a:r>
            <a:r>
              <a:rPr lang="en-GB" sz="110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How do people from non-religious communities celebrate key festivals?</a:t>
            </a:r>
            <a:endParaRPr lang="en-US" sz="1100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3E3A50-A516-D1FB-BA4E-4944F1432A8A}"/>
              </a:ext>
            </a:extLst>
          </p:cNvPr>
          <p:cNvSpPr txBox="1"/>
          <p:nvPr/>
        </p:nvSpPr>
        <p:spPr>
          <a:xfrm>
            <a:off x="10252742" y="2719485"/>
            <a:ext cx="1801808" cy="1107996"/>
          </a:xfrm>
          <a:prstGeom prst="rect">
            <a:avLst/>
          </a:prstGeom>
          <a:solidFill>
            <a:srgbClr val="E6A1A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cs typeface="Calibri"/>
              </a:rPr>
              <a:t>PE</a:t>
            </a:r>
          </a:p>
          <a:p>
            <a:endParaRPr lang="en-US" sz="600" b="1" u="sng" dirty="0">
              <a:cs typeface="Calibri"/>
            </a:endParaRPr>
          </a:p>
          <a:p>
            <a:r>
              <a:rPr lang="en-US" sz="1200" dirty="0">
                <a:cs typeface="Calibri"/>
              </a:rPr>
              <a:t>Dance- </a:t>
            </a:r>
            <a:r>
              <a:rPr lang="en-GB" sz="1200" dirty="0"/>
              <a:t>Dance with fluency, linking all movements and ensuring they flow. </a:t>
            </a:r>
            <a:endParaRPr lang="en-US" sz="1200" dirty="0">
              <a:cs typeface="Calibri"/>
            </a:endParaRPr>
          </a:p>
        </p:txBody>
      </p:sp>
      <p:pic>
        <p:nvPicPr>
          <p:cNvPr id="2" name="Picture 1" descr="Collections – School Threads">
            <a:extLst>
              <a:ext uri="{FF2B5EF4-FFF2-40B4-BE49-F238E27FC236}">
                <a16:creationId xmlns:a16="http://schemas.microsoft.com/office/drawing/2014/main" id="{9A16ECFB-4C91-C90C-DAD3-BAFA62359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72" y="174171"/>
            <a:ext cx="544286" cy="555171"/>
          </a:xfrm>
          <a:prstGeom prst="rect">
            <a:avLst/>
          </a:prstGeom>
        </p:spPr>
      </p:pic>
      <p:pic>
        <p:nvPicPr>
          <p:cNvPr id="29" name="Picture 28" descr="Jigsaw">
            <a:extLst>
              <a:ext uri="{FF2B5EF4-FFF2-40B4-BE49-F238E27FC236}">
                <a16:creationId xmlns:a16="http://schemas.microsoft.com/office/drawing/2014/main" id="{1623F645-4BCD-A3DF-529D-8305EE49F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1659" y="287262"/>
            <a:ext cx="892629" cy="32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65607275F0FB48B72C8E3429E6C843" ma:contentTypeVersion="16" ma:contentTypeDescription="Create a new document." ma:contentTypeScope="" ma:versionID="872f5ed23c94b2da5eee2a8a8a89619e">
  <xsd:schema xmlns:xsd="http://www.w3.org/2001/XMLSchema" xmlns:xs="http://www.w3.org/2001/XMLSchema" xmlns:p="http://schemas.microsoft.com/office/2006/metadata/properties" xmlns:ns2="fab69cfe-242a-41ab-8ffb-ff7aeb325069" xmlns:ns3="716b382a-d042-44f3-a158-fe3978dc5d9c" targetNamespace="http://schemas.microsoft.com/office/2006/metadata/properties" ma:root="true" ma:fieldsID="ae985b69ae62f2725e248ed56216dea0" ns2:_="" ns3:_="">
    <xsd:import namespace="fab69cfe-242a-41ab-8ffb-ff7aeb325069"/>
    <xsd:import namespace="716b382a-d042-44f3-a158-fe3978dc5d9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69cfe-242a-41ab-8ffb-ff7aeb32506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1fe67ee-b601-4cd1-a396-4aa1f91dcb92}" ma:internalName="TaxCatchAll" ma:showField="CatchAllData" ma:web="fab69cfe-242a-41ab-8ffb-ff7aeb3250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6b382a-d042-44f3-a158-fe3978dc5d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49a9fcab-a042-4d1d-8711-cac212a645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16b382a-d042-44f3-a158-fe3978dc5d9c">
      <Terms xmlns="http://schemas.microsoft.com/office/infopath/2007/PartnerControls"/>
    </lcf76f155ced4ddcb4097134ff3c332f>
    <TaxCatchAll xmlns="fab69cfe-242a-41ab-8ffb-ff7aeb325069" xsi:nil="true"/>
  </documentManagement>
</p:properties>
</file>

<file path=customXml/itemProps1.xml><?xml version="1.0" encoding="utf-8"?>
<ds:datastoreItem xmlns:ds="http://schemas.openxmlformats.org/officeDocument/2006/customXml" ds:itemID="{366CCB42-41F5-4FF1-B994-6F32ED6196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4FA9F2-1008-4906-BB01-015FB650F1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69cfe-242a-41ab-8ffb-ff7aeb325069"/>
    <ds:schemaRef ds:uri="716b382a-d042-44f3-a158-fe3978dc5d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766F4D-9A39-4E1C-A236-ED00E777E7A4}">
  <ds:schemaRefs>
    <ds:schemaRef ds:uri="fab69cfe-242a-41ab-8ffb-ff7aeb325069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716b382a-d042-44f3-a158-fe3978dc5d9c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1559</TotalTime>
  <Words>665</Words>
  <Application>Microsoft Office PowerPoint</Application>
  <PresentationFormat>Widescreen</PresentationFormat>
  <Paragraphs>86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Adam.Strudwick-Long</dc:creator>
  <cp:lastModifiedBy>Abi Fleming</cp:lastModifiedBy>
  <cp:revision>802</cp:revision>
  <dcterms:created xsi:type="dcterms:W3CDTF">2023-12-30T20:21:10Z</dcterms:created>
  <dcterms:modified xsi:type="dcterms:W3CDTF">2026-04-17T19:31:29Z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0x0101007665607275F0FB48B72C8E3429E6C843</vt:lpwstr>
  </property>
  <property fmtid="{D5CDD505-2E9C-101B-9397-08002B2CF9AE}" pid="3" name="MediaServiceImageTags">
    <vt:lpwstr/>
  </property>
</Properties>
</file>